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8" r:id="rId2"/>
    <p:sldId id="259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62" r:id="rId12"/>
    <p:sldId id="260" r:id="rId13"/>
    <p:sldId id="261" r:id="rId14"/>
    <p:sldId id="272" r:id="rId15"/>
    <p:sldId id="273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12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B0750-883C-344F-A026-AB81C081E40A}" type="datetime1">
              <a:rPr lang="en-US" smtClean="0"/>
              <a:t>7/17/13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9B80C-9D95-9E4B-9B98-F2E0142B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70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CFA2C-EB13-1F4C-894B-119BE458E1D9}" type="datetime1">
              <a:rPr lang="en-US" smtClean="0"/>
              <a:t>7/17/13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6EE32-8CFB-D643-9BAC-4BD816FDC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995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6EE32-8CFB-D643-9BAC-4BD816FDC4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7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641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641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60EB4-AF64-0D47-A10F-9C7532540D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10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ED3BF-6A11-ED48-B7A4-7557C23BB7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2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55AF-6D12-B345-B513-B4641EF0E6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8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6C7FD-B897-4D4E-8B4F-18D49405D7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7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3603F-FC7D-CC48-B8A5-18697FE990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9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424B0-C113-844B-BDFE-D05122CA4A7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3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CF49F-45A8-A240-8E33-0F6024E773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01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4F4D1-5F66-6A4E-91C9-7C0DBE0037C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0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6E4FA-55DF-8241-8482-854462C954C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8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B350F-3510-D84B-B3A4-D21BDEE0EC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24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E4B9C-5707-BA4E-AC47-B52D69465D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4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F10E4-B825-8E40-9566-26644B5C52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4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8534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8538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538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538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538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538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8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9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33A6F75-4CD9-784B-9AD2-DCB3E67A9920}" type="slidenum">
              <a: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85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charset="0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0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hsp.org" TargetMode="External"/><Relationship Id="rId4" Type="http://schemas.openxmlformats.org/officeDocument/2006/relationships/hyperlink" Target="http://www.bfsp.org/starparty/index.cfm" TargetMode="External"/><Relationship Id="rId5" Type="http://schemas.openxmlformats.org/officeDocument/2006/relationships/hyperlink" Target="http://www.chaosastro.com/starparty/" TargetMode="External"/><Relationship Id="rId6" Type="http://schemas.openxmlformats.org/officeDocument/2006/relationships/hyperlink" Target="http://maps.google.com/maps?q=Staunton+River+State+Park,+Staunton+Trail,+Scottsburg,+VA&amp;hl=en&amp;sll=37.0625,-95.677068&amp;sspn=50.244827,74.091797&amp;vpsrc=0&amp;hq=Staunton+River+State+Park,+Staunton+Trail,+Scottsburg,+VA&amp;radius=15000&amp;t=h&amp;z=13" TargetMode="External"/><Relationship Id="rId7" Type="http://schemas.openxmlformats.org/officeDocument/2006/relationships/hyperlink" Target="http://www.delmarvastargazers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tellafane.com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>APL Astronomy </a:t>
            </a:r>
            <a:r>
              <a:rPr lang="en-US" dirty="0" smtClean="0"/>
              <a:t>Club Meeting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888034"/>
          </a:xfrm>
        </p:spPr>
        <p:txBody>
          <a:bodyPr/>
          <a:lstStyle/>
          <a:p>
            <a:r>
              <a:rPr lang="en-US" dirty="0" smtClean="0"/>
              <a:t>July 17, 2013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8954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Welcome new officers:</a:t>
            </a:r>
          </a:p>
          <a:p>
            <a:pPr lvl="1"/>
            <a:r>
              <a:rPr lang="en-US" dirty="0" smtClean="0"/>
              <a:t>Dan Smith, Mark </a:t>
            </a:r>
            <a:r>
              <a:rPr lang="en-US" dirty="0" err="1" smtClean="0"/>
              <a:t>Kochte</a:t>
            </a:r>
            <a:r>
              <a:rPr lang="en-US" dirty="0" smtClean="0"/>
              <a:t>, Helen Hart, Dave Tillman</a:t>
            </a:r>
          </a:p>
          <a:p>
            <a:r>
              <a:rPr lang="en-US" dirty="0" smtClean="0"/>
              <a:t>Treasurer’s report</a:t>
            </a:r>
          </a:p>
          <a:p>
            <a:r>
              <a:rPr lang="en-US" dirty="0" smtClean="0"/>
              <a:t>Equipment acquisition / 2014 budget</a:t>
            </a:r>
          </a:p>
          <a:p>
            <a:r>
              <a:rPr lang="en-US" dirty="0"/>
              <a:t>Upcoming Events</a:t>
            </a:r>
          </a:p>
          <a:p>
            <a:r>
              <a:rPr lang="en-US" dirty="0" smtClean="0"/>
              <a:t>Observing </a:t>
            </a:r>
            <a:r>
              <a:rPr lang="en-US" dirty="0" smtClean="0"/>
              <a:t>reports:</a:t>
            </a:r>
          </a:p>
          <a:p>
            <a:pPr lvl="1"/>
            <a:r>
              <a:rPr lang="en-US" dirty="0" smtClean="0"/>
              <a:t>Star Quest X: Mark </a:t>
            </a:r>
            <a:r>
              <a:rPr lang="en-US" dirty="0" err="1" smtClean="0"/>
              <a:t>Kochte</a:t>
            </a:r>
            <a:endParaRPr lang="en-US" dirty="0" smtClean="0"/>
          </a:p>
          <a:p>
            <a:pPr lvl="1"/>
            <a:r>
              <a:rPr lang="en-US" dirty="0" smtClean="0"/>
              <a:t>others?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385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</a:rPr>
              <a:t>APL Astronomy Club Treasury</a:t>
            </a:r>
            <a:r>
              <a:rPr lang="en-US" smtClean="0">
                <a:ea typeface="ＭＳ Ｐゴシック" pitchFamily="-110" charset="-128"/>
              </a:rPr>
              <a:t/>
            </a:r>
            <a:br>
              <a:rPr lang="en-US" smtClean="0">
                <a:ea typeface="ＭＳ Ｐゴシック" pitchFamily="-110" charset="-128"/>
              </a:rPr>
            </a:br>
            <a:r>
              <a:rPr lang="en-US" sz="2000" smtClean="0">
                <a:solidFill>
                  <a:schemeClr val="tx1"/>
                </a:solidFill>
                <a:ea typeface="ＭＳ Ｐゴシック" pitchFamily="-110" charset="-128"/>
              </a:rPr>
              <a:t>July 17, 2013</a:t>
            </a:r>
            <a:endParaRPr lang="en-US" dirty="0" smtClean="0">
              <a:solidFill>
                <a:schemeClr val="tx1"/>
              </a:solidFill>
              <a:ea typeface="ＭＳ Ｐゴシック" pitchFamily="-110" charset="-128"/>
            </a:endParaRPr>
          </a:p>
        </p:txBody>
      </p:sp>
      <p:graphicFrame>
        <p:nvGraphicFramePr>
          <p:cNvPr id="46181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772202"/>
              </p:ext>
            </p:extLst>
          </p:nvPr>
        </p:nvGraphicFramePr>
        <p:xfrm>
          <a:off x="304800" y="1295400"/>
          <a:ext cx="8458200" cy="4648200"/>
        </p:xfrm>
        <a:graphic>
          <a:graphicData uri="http://schemas.openxmlformats.org/drawingml/2006/table">
            <a:tbl>
              <a:tblPr/>
              <a:tblGrid>
                <a:gridCol w="6877228"/>
                <a:gridCol w="1580972"/>
              </a:tblGrid>
              <a:tr h="1467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Dues income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for 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CY</a:t>
                      </a:r>
                      <a:r>
                        <a:rPr kumimoji="0" lang="en-US" sz="2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 2013</a:t>
                      </a:r>
                      <a:endParaRPr kumimoji="0" lang="en-US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  <a:cs typeface="+mn-cs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19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members have paid dues (16 paid in 2012)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New members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: Tim Bultman (MP6), Uday Shankar (200)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$ 462.50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Recent Expenditures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$224.09 to Steve Conard for AstroTrac repair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$ 224.09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Credit Union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balance (17 July 2013)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$ 884.13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238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 Office Balance (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FY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2013)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$1870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was granted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All items in original budget have been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purchased.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$ 0.00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243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Budget Info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/>
              <a:t>Typical appropriation is average of previous three years of grants adjusted by CPI</a:t>
            </a:r>
          </a:p>
          <a:p>
            <a:pPr lvl="1"/>
            <a:r>
              <a:rPr lang="en-US" smtClean="0"/>
              <a:t>2008 - $3109</a:t>
            </a:r>
          </a:p>
          <a:p>
            <a:pPr lvl="1"/>
            <a:r>
              <a:rPr lang="en-US" smtClean="0"/>
              <a:t>2009 - $3182</a:t>
            </a:r>
          </a:p>
          <a:p>
            <a:pPr lvl="1"/>
            <a:r>
              <a:rPr lang="en-US" smtClean="0"/>
              <a:t>2010 - $2138</a:t>
            </a:r>
          </a:p>
          <a:p>
            <a:pPr lvl="1"/>
            <a:r>
              <a:rPr lang="en-US" smtClean="0"/>
              <a:t>2011 - $2726</a:t>
            </a:r>
          </a:p>
          <a:p>
            <a:pPr lvl="1"/>
            <a:r>
              <a:rPr lang="en-US" smtClean="0"/>
              <a:t>2012 - $2451</a:t>
            </a:r>
          </a:p>
          <a:p>
            <a:pPr lvl="1"/>
            <a:r>
              <a:rPr lang="en-US" smtClean="0"/>
              <a:t>2013 - $1870</a:t>
            </a:r>
          </a:p>
          <a:p>
            <a:r>
              <a:rPr lang="en-US" smtClean="0"/>
              <a:t>... but is also related to membership</a:t>
            </a:r>
          </a:p>
          <a:p>
            <a:pPr lvl="1"/>
            <a:r>
              <a:rPr lang="en-US" smtClean="0"/>
              <a:t>Nominal 80/20 split between APLRinc and membership dues</a:t>
            </a:r>
          </a:p>
          <a:p>
            <a:pPr lvl="2"/>
            <a:r>
              <a:rPr lang="en-US" smtClean="0"/>
              <a:t>e.g., 20 members @ $25 = $500 ~ APLRinc grant of $2000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3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FY 2013 Purchases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Solar observing</a:t>
            </a:r>
          </a:p>
          <a:p>
            <a:pPr lvl="1"/>
            <a:r>
              <a:rPr lang="en-US" smtClean="0"/>
              <a:t>Solar Telescope -&gt; CaK Lunt 70 mm</a:t>
            </a:r>
          </a:p>
          <a:p>
            <a:pPr lvl="2"/>
            <a:r>
              <a:rPr lang="en-US" smtClean="0"/>
              <a:t>Lunt case</a:t>
            </a:r>
          </a:p>
          <a:p>
            <a:pPr lvl="2"/>
            <a:r>
              <a:rPr lang="en-US" smtClean="0"/>
              <a:t>Dovetail mounting plate</a:t>
            </a:r>
          </a:p>
          <a:p>
            <a:pPr lvl="2"/>
            <a:r>
              <a:rPr lang="en-US" smtClean="0"/>
              <a:t>Meade DS2000 mount</a:t>
            </a:r>
          </a:p>
          <a:p>
            <a:pPr lvl="2"/>
            <a:r>
              <a:rPr lang="en-US" smtClean="0"/>
              <a:t>Sun finder</a:t>
            </a:r>
          </a:p>
          <a:p>
            <a:pPr lvl="1"/>
            <a:r>
              <a:rPr lang="en-US" smtClean="0"/>
              <a:t>Meade DS2000 mount for our H-alpha Lunt</a:t>
            </a:r>
          </a:p>
          <a:p>
            <a:pPr lvl="1"/>
            <a:r>
              <a:rPr lang="en-US" smtClean="0"/>
              <a:t>Sun finder for our H-alpha Lunt</a:t>
            </a:r>
          </a:p>
          <a:p>
            <a:r>
              <a:rPr lang="en-US" smtClean="0"/>
              <a:t>Imaging</a:t>
            </a:r>
          </a:p>
          <a:p>
            <a:pPr lvl="1"/>
            <a:r>
              <a:rPr lang="en-US" smtClean="0"/>
              <a:t>3 x Orion Starshoot Solar System Imaging Camera IV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32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FY 2012 Purchases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mtClean="0"/>
              <a:t>Solar Observing</a:t>
            </a:r>
          </a:p>
          <a:p>
            <a:pPr lvl="1"/>
            <a:r>
              <a:rPr lang="en-US" smtClean="0"/>
              <a:t>Solar telescope -&gt; H-alpha Lunt 60 mm (LS60T)</a:t>
            </a:r>
          </a:p>
          <a:p>
            <a:pPr lvl="2"/>
            <a:r>
              <a:rPr lang="en-US" smtClean="0"/>
              <a:t>Zoom eyepiece (7.2 - 21.5mm)</a:t>
            </a:r>
          </a:p>
          <a:p>
            <a:pPr lvl="2"/>
            <a:r>
              <a:rPr lang="en-US" smtClean="0"/>
              <a:t>Narrow bandpass filter (Dougle Stack 50F 0.5 Angstrom filter</a:t>
            </a:r>
          </a:p>
          <a:p>
            <a:pPr lvl="2"/>
            <a:r>
              <a:rPr lang="en-US" smtClean="0"/>
              <a:t>Dovetail mounting plate</a:t>
            </a:r>
          </a:p>
          <a:p>
            <a:pPr lvl="1"/>
            <a:r>
              <a:rPr lang="en-US" smtClean="0"/>
              <a:t>Solar filters</a:t>
            </a:r>
          </a:p>
          <a:p>
            <a:pPr lvl="2"/>
            <a:r>
              <a:rPr lang="en-US" smtClean="0"/>
              <a:t>ETX-90 (white light)</a:t>
            </a:r>
          </a:p>
          <a:p>
            <a:pPr lvl="2"/>
            <a:r>
              <a:rPr lang="en-US" smtClean="0"/>
              <a:t>StellarVue 102mm (white light)</a:t>
            </a:r>
          </a:p>
          <a:p>
            <a:pPr lvl="2"/>
            <a:r>
              <a:rPr lang="en-US" smtClean="0"/>
              <a:t>Meade 7" Maksutov (white light)</a:t>
            </a:r>
          </a:p>
          <a:p>
            <a:pPr lvl="2"/>
            <a:r>
              <a:rPr lang="en-US" smtClean="0"/>
              <a:t>Orion 8" Dob (white light)</a:t>
            </a:r>
          </a:p>
          <a:p>
            <a:r>
              <a:rPr lang="en-US" smtClean="0"/>
              <a:t>Books</a:t>
            </a:r>
          </a:p>
          <a:p>
            <a:pPr lvl="1"/>
            <a:r>
              <a:rPr lang="en-US" smtClean="0"/>
              <a:t>3 x The Sun &amp; How to Observe It (Astronomer's Observing Guides)</a:t>
            </a:r>
          </a:p>
          <a:p>
            <a:pPr lvl="1"/>
            <a:r>
              <a:rPr lang="en-US" smtClean="0"/>
              <a:t>The Science and Art of Using Telescopes (Patrick Moore's Practical Astronomy Series)</a:t>
            </a:r>
          </a:p>
          <a:p>
            <a:pPr lvl="2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67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FY 2011 Purchases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Equatorial platform for Orion 8" Dob</a:t>
            </a:r>
          </a:p>
          <a:p>
            <a:r>
              <a:rPr lang="en-US" smtClean="0"/>
              <a:t>StellarVue F2 Finder mounting base system</a:t>
            </a:r>
          </a:p>
          <a:p>
            <a:r>
              <a:rPr lang="en-US" smtClean="0"/>
              <a:t>Ultrawide 31 mm Celestron Axiom eyepiece </a:t>
            </a:r>
          </a:p>
          <a:p>
            <a:r>
              <a:rPr lang="en-US" smtClean="0"/>
              <a:t>MallinCam VSS+ video camera</a:t>
            </a:r>
          </a:p>
          <a:p>
            <a:r>
              <a:rPr lang="en-US" smtClean="0"/>
              <a:t>Eclipse Glasses (x100)</a:t>
            </a:r>
          </a:p>
          <a:p>
            <a:r>
              <a:rPr lang="en-US" smtClean="0"/>
              <a:t>Star and Planet Locator (x2)</a:t>
            </a:r>
          </a:p>
          <a:p>
            <a:r>
              <a:rPr lang="en-US" smtClean="0"/>
              <a:t>Dew Management equipment (Dew-not)</a:t>
            </a:r>
          </a:p>
          <a:p>
            <a:pPr lvl="1"/>
            <a:r>
              <a:rPr lang="en-US" smtClean="0"/>
              <a:t>Controller and various heating bands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63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FY 2010 Purchases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AstroTrac equatorial tracking kit</a:t>
            </a:r>
          </a:p>
          <a:p>
            <a:pPr lvl="1"/>
            <a:r>
              <a:rPr lang="en-US" smtClean="0"/>
              <a:t>Manfrotto tripod</a:t>
            </a:r>
          </a:p>
          <a:p>
            <a:pPr lvl="1"/>
            <a:r>
              <a:rPr lang="en-US" smtClean="0"/>
              <a:t>Ball head and alt-az head</a:t>
            </a:r>
          </a:p>
          <a:p>
            <a:pPr lvl="1"/>
            <a:r>
              <a:rPr lang="en-US" smtClean="0"/>
              <a:t>AstroTrac with polar alignment scope</a:t>
            </a:r>
          </a:p>
          <a:p>
            <a:r>
              <a:rPr lang="en-US" smtClean="0"/>
              <a:t>iOptron mini-tower Pro tripod and Alt-Az GoTo (use with StellarVue, for example)</a:t>
            </a:r>
          </a:p>
          <a:p>
            <a:r>
              <a:rPr lang="en-US" smtClean="0"/>
              <a:t>StarDust Observing Chair</a:t>
            </a:r>
          </a:p>
          <a:p>
            <a:r>
              <a:rPr lang="en-US" smtClean="0"/>
              <a:t>Books, atlases, manuals ($300)</a:t>
            </a:r>
          </a:p>
        </p:txBody>
      </p:sp>
    </p:spTree>
    <p:extLst>
      <p:ext uri="{BB962C8B-B14F-4D97-AF65-F5344CB8AC3E}">
        <p14:creationId xmlns:p14="http://schemas.microsoft.com/office/powerpoint/2010/main" val="1932525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FY 2009 Purchases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StellarVue 102ED Semi-APO Refractor Telescope</a:t>
            </a:r>
          </a:p>
          <a:p>
            <a:pPr lvl="1"/>
            <a:r>
              <a:rPr lang="en-US" smtClean="0"/>
              <a:t>2" Diagonal mirror</a:t>
            </a:r>
          </a:p>
          <a:p>
            <a:pPr lvl="1"/>
            <a:r>
              <a:rPr lang="en-US" smtClean="0"/>
              <a:t>Astrotech Voyager Alt-Az mount</a:t>
            </a:r>
          </a:p>
          <a:p>
            <a:r>
              <a:rPr lang="en-US" smtClean="0"/>
              <a:t>Orion 8" XTi Intelliscope Push-To Dobsonian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55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FY 2008 Purchases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Meade Lightbridge 16" Dobsonian telescope</a:t>
            </a:r>
          </a:p>
          <a:p>
            <a:r>
              <a:rPr lang="en-US" smtClean="0"/>
              <a:t>Accessories for Meade 12" SCT</a:t>
            </a:r>
          </a:p>
          <a:p>
            <a:pPr lvl="1"/>
            <a:r>
              <a:rPr lang="en-US" smtClean="0"/>
              <a:t>Dew shield</a:t>
            </a:r>
          </a:p>
          <a:p>
            <a:pPr lvl="1"/>
            <a:r>
              <a:rPr lang="en-US" smtClean="0"/>
              <a:t>Equatorial wedge</a:t>
            </a:r>
          </a:p>
          <a:p>
            <a:pPr lvl="1"/>
            <a:r>
              <a:rPr lang="en-US" smtClean="0"/>
              <a:t>Focal reducer (f/6.3) </a:t>
            </a:r>
          </a:p>
          <a:p>
            <a:pPr lvl="1"/>
            <a:r>
              <a:rPr lang="en-US" smtClean="0"/>
              <a:t>CCD Camera (Meade DSI Pro II)</a:t>
            </a:r>
          </a:p>
          <a:p>
            <a:pPr lvl="2"/>
            <a:r>
              <a:rPr lang="en-US" smtClean="0"/>
              <a:t>16 bit</a:t>
            </a:r>
          </a:p>
          <a:p>
            <a:pPr lvl="2"/>
            <a:r>
              <a:rPr lang="en-US" smtClean="0"/>
              <a:t>Monochrome</a:t>
            </a:r>
          </a:p>
          <a:p>
            <a:pPr lvl="2"/>
            <a:r>
              <a:rPr lang="en-US" smtClean="0"/>
              <a:t>~500k pixels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228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Acquisition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5067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dirty="0">
                <a:effectLst/>
              </a:rPr>
              <a:t>Look at check-out records - who borrows what and how often?</a:t>
            </a:r>
          </a:p>
          <a:p>
            <a:pPr lvl="0"/>
            <a:r>
              <a:rPr lang="en-US" dirty="0">
                <a:effectLst/>
              </a:rPr>
              <a:t>What is not getting borrowed and why?</a:t>
            </a:r>
          </a:p>
          <a:p>
            <a:pPr lvl="1"/>
            <a:r>
              <a:rPr lang="en-US" dirty="0">
                <a:effectLst/>
              </a:rPr>
              <a:t>Weight / awkwardness / size</a:t>
            </a:r>
          </a:p>
          <a:p>
            <a:pPr lvl="1"/>
            <a:r>
              <a:rPr lang="en-US" dirty="0">
                <a:effectLst/>
              </a:rPr>
              <a:t>Appropriateness for light skies / dark skies</a:t>
            </a:r>
          </a:p>
          <a:p>
            <a:pPr lvl="1"/>
            <a:r>
              <a:rPr lang="en-US" dirty="0">
                <a:effectLst/>
              </a:rPr>
              <a:t>Expertise  required</a:t>
            </a:r>
          </a:p>
          <a:p>
            <a:pPr lvl="1"/>
            <a:r>
              <a:rPr lang="en-US" dirty="0">
                <a:effectLst/>
              </a:rPr>
              <a:t>Completeness of set for desired observing</a:t>
            </a:r>
          </a:p>
          <a:p>
            <a:pPr lvl="0"/>
            <a:r>
              <a:rPr lang="en-US" dirty="0">
                <a:effectLst/>
              </a:rPr>
              <a:t>Analyze what is covered</a:t>
            </a:r>
          </a:p>
          <a:p>
            <a:pPr lvl="1"/>
            <a:r>
              <a:rPr lang="en-US" dirty="0">
                <a:effectLst/>
              </a:rPr>
              <a:t>Light bucket / dark sky (Meade Lightbridge 16" and 12" SCT)</a:t>
            </a:r>
          </a:p>
          <a:p>
            <a:pPr lvl="1"/>
            <a:r>
              <a:rPr lang="en-US" dirty="0">
                <a:effectLst/>
              </a:rPr>
              <a:t>High end Solar H-alpha and Calcium-K</a:t>
            </a:r>
          </a:p>
          <a:p>
            <a:pPr lvl="1"/>
            <a:r>
              <a:rPr lang="en-US" dirty="0">
                <a:effectLst/>
              </a:rPr>
              <a:t>Entry solar - Coronado PST</a:t>
            </a:r>
          </a:p>
          <a:p>
            <a:pPr lvl="1"/>
            <a:r>
              <a:rPr lang="en-US" dirty="0">
                <a:effectLst/>
              </a:rPr>
              <a:t>Refractor / planetary (</a:t>
            </a:r>
            <a:r>
              <a:rPr lang="en-US" dirty="0" err="1">
                <a:effectLst/>
              </a:rPr>
              <a:t>StellarVue</a:t>
            </a:r>
            <a:r>
              <a:rPr lang="en-US" dirty="0">
                <a:effectLst/>
              </a:rPr>
              <a:t> / </a:t>
            </a:r>
            <a:r>
              <a:rPr lang="en-US" dirty="0" err="1">
                <a:effectLst/>
              </a:rPr>
              <a:t>iOptron</a:t>
            </a:r>
            <a:r>
              <a:rPr lang="en-US" dirty="0">
                <a:effectLst/>
              </a:rPr>
              <a:t>)</a:t>
            </a:r>
          </a:p>
          <a:p>
            <a:pPr lvl="1"/>
            <a:r>
              <a:rPr lang="en-US" dirty="0">
                <a:effectLst/>
              </a:rPr>
              <a:t>"Beginner" scope (Orion?)</a:t>
            </a:r>
          </a:p>
          <a:p>
            <a:pPr lvl="1"/>
            <a:r>
              <a:rPr lang="en-US" dirty="0">
                <a:effectLst/>
              </a:rPr>
              <a:t>Stable Alt-</a:t>
            </a:r>
            <a:r>
              <a:rPr lang="en-US" dirty="0" err="1">
                <a:effectLst/>
              </a:rPr>
              <a:t>Az</a:t>
            </a:r>
            <a:r>
              <a:rPr lang="en-US" dirty="0">
                <a:effectLst/>
              </a:rPr>
              <a:t> - Meade 7" </a:t>
            </a:r>
            <a:r>
              <a:rPr lang="en-US" dirty="0" err="1">
                <a:effectLst/>
              </a:rPr>
              <a:t>Mak</a:t>
            </a:r>
            <a:r>
              <a:rPr lang="en-US" dirty="0">
                <a:effectLst/>
              </a:rPr>
              <a:t> / LX200</a:t>
            </a:r>
          </a:p>
          <a:p>
            <a:pPr lvl="1"/>
            <a:r>
              <a:rPr lang="en-US" dirty="0">
                <a:effectLst/>
              </a:rPr>
              <a:t>Ultraportable - </a:t>
            </a:r>
            <a:r>
              <a:rPr lang="en-US" dirty="0" err="1">
                <a:effectLst/>
              </a:rPr>
              <a:t>Questar</a:t>
            </a:r>
            <a:endParaRPr lang="en-US" dirty="0">
              <a:effectLst/>
            </a:endParaRPr>
          </a:p>
          <a:p>
            <a:pPr lvl="1"/>
            <a:r>
              <a:rPr lang="en-US" dirty="0">
                <a:effectLst/>
              </a:rPr>
              <a:t>Webcam cameras (but paired with what scope / mount?)</a:t>
            </a:r>
          </a:p>
          <a:p>
            <a:pPr lvl="1"/>
            <a:r>
              <a:rPr lang="en-US" dirty="0">
                <a:effectLst/>
              </a:rPr>
              <a:t>DSLR photography (</a:t>
            </a:r>
            <a:r>
              <a:rPr lang="en-US" dirty="0" err="1">
                <a:effectLst/>
              </a:rPr>
              <a:t>AstroTrac</a:t>
            </a:r>
            <a:r>
              <a:rPr lang="en-US" dirty="0">
                <a:effectLst/>
              </a:rPr>
              <a:t> kit)</a:t>
            </a:r>
          </a:p>
          <a:p>
            <a:pPr lvl="0"/>
            <a:r>
              <a:rPr lang="en-US" dirty="0">
                <a:effectLst/>
              </a:rPr>
              <a:t>Pair books with scopes as part of kit (Turn left at ..., etc.)</a:t>
            </a:r>
          </a:p>
          <a:p>
            <a:pPr lvl="0"/>
            <a:r>
              <a:rPr lang="en-US" dirty="0">
                <a:effectLst/>
              </a:rPr>
              <a:t>Major factors</a:t>
            </a:r>
          </a:p>
          <a:p>
            <a:pPr lvl="1"/>
            <a:r>
              <a:rPr lang="en-US" dirty="0">
                <a:effectLst/>
              </a:rPr>
              <a:t>Portability</a:t>
            </a:r>
          </a:p>
          <a:p>
            <a:pPr lvl="1"/>
            <a:r>
              <a:rPr lang="en-US" dirty="0">
                <a:effectLst/>
              </a:rPr>
              <a:t>Utility in light-polluted skies</a:t>
            </a:r>
            <a:r>
              <a:rPr lang="en-US" dirty="0" smtClean="0">
                <a:effectLst/>
              </a:rPr>
              <a:t>?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29313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Suggestions for 2014 budget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46201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dirty="0">
                <a:effectLst/>
              </a:rPr>
              <a:t>Meade 16" Lightbridge usability</a:t>
            </a:r>
          </a:p>
          <a:p>
            <a:pPr lvl="1"/>
            <a:r>
              <a:rPr lang="en-US" dirty="0" err="1">
                <a:effectLst/>
              </a:rPr>
              <a:t>Telrad</a:t>
            </a:r>
            <a:r>
              <a:rPr lang="en-US" dirty="0">
                <a:effectLst/>
              </a:rPr>
              <a:t> (for when the JMI push-to won't perform and for low observing angles) $40</a:t>
            </a:r>
          </a:p>
          <a:p>
            <a:pPr lvl="1"/>
            <a:r>
              <a:rPr lang="en-US" dirty="0" err="1">
                <a:effectLst/>
              </a:rPr>
              <a:t>Telrad</a:t>
            </a:r>
            <a:r>
              <a:rPr lang="en-US" dirty="0">
                <a:effectLst/>
              </a:rPr>
              <a:t> finder book (spiral bound; directions for finding using </a:t>
            </a:r>
            <a:r>
              <a:rPr lang="en-US" dirty="0" err="1">
                <a:effectLst/>
              </a:rPr>
              <a:t>Telrad</a:t>
            </a:r>
            <a:r>
              <a:rPr lang="en-US" dirty="0">
                <a:effectLst/>
              </a:rPr>
              <a:t>)</a:t>
            </a:r>
          </a:p>
          <a:p>
            <a:pPr lvl="1"/>
            <a:r>
              <a:rPr lang="en-US" dirty="0">
                <a:effectLst/>
              </a:rPr>
              <a:t>JMI counterweight set (offset weight of </a:t>
            </a:r>
            <a:r>
              <a:rPr lang="en-US" dirty="0" err="1">
                <a:effectLst/>
              </a:rPr>
              <a:t>Telrad</a:t>
            </a:r>
            <a:r>
              <a:rPr lang="en-US" dirty="0">
                <a:effectLst/>
              </a:rPr>
              <a:t> and 2" lenses) ($80)</a:t>
            </a:r>
          </a:p>
          <a:p>
            <a:pPr lvl="1"/>
            <a:r>
              <a:rPr lang="en-US" dirty="0" err="1">
                <a:effectLst/>
              </a:rPr>
              <a:t>Az</a:t>
            </a:r>
            <a:r>
              <a:rPr lang="en-US" dirty="0">
                <a:effectLst/>
              </a:rPr>
              <a:t> bearing fix</a:t>
            </a:r>
          </a:p>
          <a:p>
            <a:pPr lvl="1"/>
            <a:r>
              <a:rPr lang="en-US" dirty="0">
                <a:effectLst/>
              </a:rPr>
              <a:t>Illuminated reticle eyepiece (alignment) ($100)</a:t>
            </a:r>
          </a:p>
          <a:p>
            <a:pPr lvl="1"/>
            <a:r>
              <a:rPr lang="en-US" dirty="0">
                <a:effectLst/>
              </a:rPr>
              <a:t>Transport options / ramp ??</a:t>
            </a:r>
          </a:p>
          <a:p>
            <a:pPr lvl="0"/>
            <a:r>
              <a:rPr lang="en-US" dirty="0">
                <a:effectLst/>
              </a:rPr>
              <a:t>Orion 8" Dob</a:t>
            </a:r>
          </a:p>
          <a:p>
            <a:pPr lvl="1"/>
            <a:r>
              <a:rPr lang="en-US" dirty="0">
                <a:effectLst/>
              </a:rPr>
              <a:t>Illuminated reticle eyepiece (alignment)</a:t>
            </a:r>
          </a:p>
          <a:p>
            <a:pPr lvl="0"/>
            <a:r>
              <a:rPr lang="en-US" dirty="0" err="1">
                <a:effectLst/>
              </a:rPr>
              <a:t>Questar</a:t>
            </a:r>
            <a:endParaRPr lang="en-US" dirty="0">
              <a:effectLst/>
            </a:endParaRPr>
          </a:p>
          <a:p>
            <a:pPr lvl="1"/>
            <a:r>
              <a:rPr lang="en-US" dirty="0">
                <a:effectLst/>
              </a:rPr>
              <a:t>Portable pier (see </a:t>
            </a:r>
            <a:r>
              <a:rPr lang="en-US" dirty="0" err="1">
                <a:effectLst/>
              </a:rPr>
              <a:t>AstroTrac</a:t>
            </a:r>
            <a:r>
              <a:rPr lang="en-US" dirty="0">
                <a:effectLst/>
              </a:rPr>
              <a:t> package)</a:t>
            </a:r>
          </a:p>
          <a:p>
            <a:pPr lvl="0"/>
            <a:r>
              <a:rPr lang="en-US" dirty="0">
                <a:effectLst/>
              </a:rPr>
              <a:t>Orion Sirius EQ-G </a:t>
            </a:r>
            <a:r>
              <a:rPr lang="en-US" dirty="0" err="1">
                <a:effectLst/>
              </a:rPr>
              <a:t>GoTo</a:t>
            </a:r>
            <a:r>
              <a:rPr lang="en-US" dirty="0">
                <a:effectLst/>
              </a:rPr>
              <a:t> GEM ($1200 - 30 </a:t>
            </a:r>
            <a:r>
              <a:rPr lang="en-US" dirty="0" err="1">
                <a:effectLst/>
              </a:rPr>
              <a:t>lb</a:t>
            </a:r>
            <a:r>
              <a:rPr lang="en-US" dirty="0">
                <a:effectLst/>
              </a:rPr>
              <a:t> load) / </a:t>
            </a:r>
            <a:r>
              <a:rPr lang="en-US" dirty="0" err="1">
                <a:effectLst/>
              </a:rPr>
              <a:t>Celestron</a:t>
            </a:r>
            <a:r>
              <a:rPr lang="en-US" dirty="0">
                <a:effectLst/>
              </a:rPr>
              <a:t> GEM (VX - $720, CGEM - $1350)</a:t>
            </a:r>
          </a:p>
          <a:p>
            <a:pPr lvl="1"/>
            <a:r>
              <a:rPr lang="en-US" dirty="0">
                <a:effectLst/>
              </a:rPr>
              <a:t>Astrophotography</a:t>
            </a:r>
          </a:p>
          <a:p>
            <a:pPr lvl="1"/>
            <a:r>
              <a:rPr lang="en-US" dirty="0">
                <a:effectLst/>
              </a:rPr>
              <a:t>Alternate mount for </a:t>
            </a:r>
            <a:r>
              <a:rPr lang="en-US" dirty="0" err="1">
                <a:effectLst/>
              </a:rPr>
              <a:t>Stellarvue</a:t>
            </a:r>
            <a:endParaRPr lang="en-US" dirty="0">
              <a:effectLst/>
            </a:endParaRPr>
          </a:p>
          <a:p>
            <a:pPr lvl="1"/>
            <a:r>
              <a:rPr lang="en-US" dirty="0">
                <a:effectLst/>
              </a:rPr>
              <a:t>(GEM is lighter than dual-fork; should be more portable; should provide sufficient stability for vid cam usage)</a:t>
            </a:r>
          </a:p>
          <a:p>
            <a:pPr lvl="1"/>
            <a:r>
              <a:rPr lang="en-US" dirty="0">
                <a:effectLst/>
              </a:rPr>
              <a:t>Consider pairing with manageable </a:t>
            </a:r>
            <a:r>
              <a:rPr lang="en-US" dirty="0" err="1">
                <a:effectLst/>
              </a:rPr>
              <a:t>newtonian</a:t>
            </a:r>
            <a:r>
              <a:rPr lang="en-US" dirty="0">
                <a:effectLst/>
              </a:rPr>
              <a:t> (f7 or faster) for astrophotography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890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Suggestions for 2014 budget </a:t>
            </a:r>
            <a:r>
              <a:rPr lang="en-US" dirty="0" smtClean="0"/>
              <a:t>request - continued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>
                <a:effectLst/>
              </a:rPr>
              <a:t>Binoculars</a:t>
            </a:r>
          </a:p>
          <a:p>
            <a:pPr lvl="1"/>
            <a:r>
              <a:rPr lang="en-US" dirty="0">
                <a:effectLst/>
              </a:rPr>
              <a:t>8 x 56 </a:t>
            </a:r>
            <a:r>
              <a:rPr lang="en-US" dirty="0" err="1">
                <a:effectLst/>
              </a:rPr>
              <a:t>Celestron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SkyMaster</a:t>
            </a:r>
            <a:r>
              <a:rPr lang="en-US" dirty="0">
                <a:effectLst/>
              </a:rPr>
              <a:t> ($210)</a:t>
            </a:r>
          </a:p>
          <a:p>
            <a:pPr lvl="1"/>
            <a:r>
              <a:rPr lang="en-US" dirty="0">
                <a:effectLst/>
              </a:rPr>
              <a:t>15 x 70 </a:t>
            </a:r>
            <a:r>
              <a:rPr lang="en-US" dirty="0" err="1">
                <a:effectLst/>
              </a:rPr>
              <a:t>Celestron</a:t>
            </a:r>
            <a:r>
              <a:rPr lang="en-US" dirty="0">
                <a:effectLst/>
              </a:rPr>
              <a:t> ($90)</a:t>
            </a:r>
          </a:p>
          <a:p>
            <a:pPr lvl="1"/>
            <a:r>
              <a:rPr lang="en-US" dirty="0">
                <a:effectLst/>
              </a:rPr>
              <a:t>Binocular counter-balance</a:t>
            </a:r>
          </a:p>
          <a:p>
            <a:pPr lvl="0"/>
            <a:r>
              <a:rPr lang="en-US" dirty="0">
                <a:effectLst/>
              </a:rPr>
              <a:t>Obsession 12.5" f/5 ($4000 base - add </a:t>
            </a:r>
            <a:r>
              <a:rPr lang="en-US" dirty="0" err="1">
                <a:effectLst/>
              </a:rPr>
              <a:t>telrad</a:t>
            </a:r>
            <a:r>
              <a:rPr lang="en-US" dirty="0">
                <a:effectLst/>
              </a:rPr>
              <a:t> and push-to $$$</a:t>
            </a:r>
            <a:r>
              <a:rPr lang="en-US" dirty="0" smtClean="0">
                <a:effectLst/>
              </a:rPr>
              <a:t>)</a:t>
            </a:r>
            <a:endParaRPr lang="en-US" dirty="0" smtClean="0"/>
          </a:p>
          <a:p>
            <a:r>
              <a:rPr lang="en-US" dirty="0" smtClean="0"/>
              <a:t>Lunt H-alpha</a:t>
            </a:r>
          </a:p>
          <a:p>
            <a:pPr lvl="1"/>
            <a:r>
              <a:rPr lang="en-US" dirty="0" smtClean="0"/>
              <a:t>Sky</a:t>
            </a:r>
            <a:r>
              <a:rPr lang="en-US" dirty="0"/>
              <a:t>-Watcher </a:t>
            </a:r>
            <a:r>
              <a:rPr lang="en-US" dirty="0" err="1"/>
              <a:t>AllView</a:t>
            </a:r>
            <a:r>
              <a:rPr lang="en-US" dirty="0"/>
              <a:t> </a:t>
            </a:r>
            <a:r>
              <a:rPr lang="en-US" dirty="0" smtClean="0"/>
              <a:t>Mount: $399</a:t>
            </a:r>
          </a:p>
          <a:p>
            <a:r>
              <a:rPr lang="en-US" dirty="0" smtClean="0"/>
              <a:t>Lunt </a:t>
            </a:r>
            <a:r>
              <a:rPr lang="en-US" dirty="0" err="1" smtClean="0"/>
              <a:t>Ca</a:t>
            </a:r>
            <a:r>
              <a:rPr lang="en-US" dirty="0" smtClean="0"/>
              <a:t>-K</a:t>
            </a:r>
          </a:p>
          <a:p>
            <a:pPr lvl="1"/>
            <a:r>
              <a:rPr lang="en-US" dirty="0"/>
              <a:t>Lunt Zoom Eyepiece (7.2-21.5mm</a:t>
            </a:r>
            <a:r>
              <a:rPr lang="en-US" dirty="0" smtClean="0"/>
              <a:t>): $149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326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– APL Club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Friends and Family Star Party October 11, 2013</a:t>
            </a:r>
          </a:p>
          <a:p>
            <a:r>
              <a:rPr lang="en-US" dirty="0" smtClean="0"/>
              <a:t>Solar </a:t>
            </a:r>
            <a:r>
              <a:rPr lang="en-US" dirty="0" smtClean="0"/>
              <a:t>Observing - August 20?</a:t>
            </a:r>
            <a:r>
              <a:rPr lang="en-US" dirty="0" smtClean="0"/>
              <a:t>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346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- Regional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8160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Spoutwood</a:t>
            </a:r>
            <a:r>
              <a:rPr lang="en-US" dirty="0"/>
              <a:t> Summer Solstice Star Party </a:t>
            </a:r>
            <a:r>
              <a:rPr lang="en-US" dirty="0" smtClean="0"/>
              <a:t>- July </a:t>
            </a:r>
            <a:r>
              <a:rPr lang="en-US" dirty="0"/>
              <a:t>19, 2013 (this Friday)</a:t>
            </a:r>
          </a:p>
          <a:p>
            <a:r>
              <a:rPr lang="en-US" dirty="0" smtClean="0"/>
              <a:t>HAL Public Star Party – August 10, 2013 - Alpha Ridge Park (</a:t>
            </a:r>
            <a:r>
              <a:rPr lang="en-US" dirty="0" err="1" smtClean="0"/>
              <a:t>Persied</a:t>
            </a:r>
            <a:r>
              <a:rPr lang="en-US" dirty="0" smtClean="0"/>
              <a:t> Meteor Shower)</a:t>
            </a:r>
          </a:p>
          <a:p>
            <a:r>
              <a:rPr lang="en-US" dirty="0" smtClean="0">
                <a:hlinkClick r:id="rId2"/>
              </a:rPr>
              <a:t>Stellafane </a:t>
            </a:r>
            <a:r>
              <a:rPr lang="en-US" dirty="0">
                <a:hlinkClick r:id="rId2"/>
              </a:rPr>
              <a:t>Convention</a:t>
            </a:r>
            <a:r>
              <a:rPr lang="en-US" dirty="0"/>
              <a:t> - August 8-11, 2013 - Springfield, VT Telescope Makers Annual Convention </a:t>
            </a:r>
          </a:p>
          <a:p>
            <a:r>
              <a:rPr lang="en-US" dirty="0">
                <a:hlinkClick r:id="rId3"/>
              </a:rPr>
              <a:t>NOVAC AHSP</a:t>
            </a:r>
            <a:r>
              <a:rPr lang="en-US" dirty="0"/>
              <a:t> - Sept. 6-10, 2013 - Spruce Knob, WV </a:t>
            </a:r>
          </a:p>
          <a:p>
            <a:r>
              <a:rPr lang="en-US" dirty="0">
                <a:hlinkClick r:id="rId4"/>
              </a:rPr>
              <a:t>Black Forest Star Party</a:t>
            </a:r>
            <a:r>
              <a:rPr lang="en-US" dirty="0"/>
              <a:t> - Sept. 6-8, 2013 - Central Pennsylvania Observers - Cherry Springs State Park, Potter County, PA</a:t>
            </a:r>
          </a:p>
          <a:p>
            <a:r>
              <a:rPr lang="en-US" dirty="0">
                <a:hlinkClick r:id="rId5"/>
              </a:rPr>
              <a:t>Chaos Fall Star Party</a:t>
            </a:r>
            <a:r>
              <a:rPr lang="en-US" dirty="0"/>
              <a:t> - October 1-6, 2013  - </a:t>
            </a:r>
            <a:r>
              <a:rPr lang="en-US" dirty="0">
                <a:hlinkClick r:id="rId6"/>
              </a:rPr>
              <a:t>Staunton River State Park</a:t>
            </a:r>
            <a:r>
              <a:rPr lang="en-US" dirty="0"/>
              <a:t> - Near Scottsburg, Virginia </a:t>
            </a:r>
          </a:p>
          <a:p>
            <a:r>
              <a:rPr lang="en-US" dirty="0">
                <a:hlinkClick r:id="rId7"/>
              </a:rPr>
              <a:t>No Frills XVIII</a:t>
            </a:r>
            <a:r>
              <a:rPr lang="en-US" dirty="0"/>
              <a:t> - TBD 2013 - Delmarva Star Gazers</a:t>
            </a:r>
            <a:br>
              <a:rPr lang="en-US" dirty="0"/>
            </a:br>
            <a:r>
              <a:rPr lang="en-US" dirty="0"/>
              <a:t>Tuckahoe State Park's Equestrian Center, Queen Anne, </a:t>
            </a:r>
            <a:r>
              <a:rPr lang="en-US" dirty="0" smtClean="0"/>
              <a:t>MD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44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 smtClean="0"/>
              <a:t>Observing Reports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99799667"/>
      </p:ext>
    </p:extLst>
  </p:cSld>
  <p:clrMapOvr>
    <a:masterClrMapping/>
  </p:clrMapOvr>
</p:sld>
</file>

<file path=ppt/theme/theme1.xml><?xml version="1.0" encoding="utf-8"?>
<a:theme xmlns:a="http://schemas.openxmlformats.org/drawingml/2006/main" name="APL_Astronomy_Club_Treasury_Report_Template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1073</Words>
  <Application>Microsoft Macintosh PowerPoint</Application>
  <PresentationFormat>On-screen Show (4:3)</PresentationFormat>
  <Paragraphs>156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APL_Astronomy_Club_Treasury_Report_Template</vt:lpstr>
      <vt:lpstr>APL Astronomy Club Meeting</vt:lpstr>
      <vt:lpstr>Agenda</vt:lpstr>
      <vt:lpstr>APL Astronomy Club Treasury July 17, 2013</vt:lpstr>
      <vt:lpstr>Budget Info</vt:lpstr>
      <vt:lpstr>FY 2013 Purchases</vt:lpstr>
      <vt:lpstr>FY 2012 Purchases</vt:lpstr>
      <vt:lpstr>FY 2011 Purchases</vt:lpstr>
      <vt:lpstr>FY 2010 Purchases</vt:lpstr>
      <vt:lpstr>FY 2009 Purchases</vt:lpstr>
      <vt:lpstr>FY 2008 Purchases</vt:lpstr>
      <vt:lpstr>Equipment Acquisition Strategy</vt:lpstr>
      <vt:lpstr>Suggestions for 2014 budget request</vt:lpstr>
      <vt:lpstr>Suggestions for 2014 budget request - continued</vt:lpstr>
      <vt:lpstr>Upcoming Events – APL Club</vt:lpstr>
      <vt:lpstr>Upcoming Events - Regional</vt:lpstr>
      <vt:lpstr>PowerPoint Presentation</vt:lpstr>
    </vt:vector>
  </TitlesOfParts>
  <Company>JHU/APL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 Astronomy Club</dc:title>
  <dc:creator>Daniel Smith</dc:creator>
  <cp:lastModifiedBy>Daniel Smith</cp:lastModifiedBy>
  <cp:revision>11</cp:revision>
  <dcterms:created xsi:type="dcterms:W3CDTF">2013-07-16T22:06:01Z</dcterms:created>
  <dcterms:modified xsi:type="dcterms:W3CDTF">2013-07-17T15:08:18Z</dcterms:modified>
</cp:coreProperties>
</file>