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8" r:id="rId2"/>
    <p:sldId id="259" r:id="rId3"/>
    <p:sldId id="274" r:id="rId4"/>
    <p:sldId id="275" r:id="rId5"/>
    <p:sldId id="277" r:id="rId6"/>
    <p:sldId id="276" r:id="rId7"/>
    <p:sldId id="272" r:id="rId8"/>
    <p:sldId id="273" r:id="rId9"/>
    <p:sldId id="27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056" y="-4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B0750-883C-344F-A026-AB81C081E40A}" type="datetime1">
              <a:rPr lang="en-US" smtClean="0"/>
              <a:t>8/21/13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9B80C-9D95-9E4B-9B98-F2E0142B4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707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9CFA2C-EB13-1F4C-894B-119BE458E1D9}" type="datetime1">
              <a:rPr lang="en-US" smtClean="0"/>
              <a:t>8/21/13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F6EE32-8CFB-D643-9BAC-4BD816FDC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9995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6EE32-8CFB-D643-9BAC-4BD816FDC4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572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84 w 1722"/>
                <a:gd name="T1" fmla="*/ 47 h 66"/>
                <a:gd name="T2" fmla="*/ 1684 w 1722"/>
                <a:gd name="T3" fmla="*/ 41 h 66"/>
                <a:gd name="T4" fmla="*/ 0 w 1722"/>
                <a:gd name="T5" fmla="*/ 0 h 66"/>
                <a:gd name="T6" fmla="*/ 0 w 1722"/>
                <a:gd name="T7" fmla="*/ 33 h 66"/>
                <a:gd name="T8" fmla="*/ 1684 w 1722"/>
                <a:gd name="T9" fmla="*/ 47 h 66"/>
                <a:gd name="T10" fmla="*/ 1684 w 1722"/>
                <a:gd name="T11" fmla="*/ 47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56 w 975"/>
                <a:gd name="T1" fmla="*/ 48 h 101"/>
                <a:gd name="T2" fmla="*/ 956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56 w 975"/>
                <a:gd name="T9" fmla="*/ 48 h 101"/>
                <a:gd name="T10" fmla="*/ 956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0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03 w 2141"/>
                <a:gd name="T7" fmla="*/ 0 h 198"/>
                <a:gd name="T8" fmla="*/ 210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25 w 2517"/>
                <a:gd name="T1" fmla="*/ 276 h 276"/>
                <a:gd name="T2" fmla="*/ 2460 w 2517"/>
                <a:gd name="T3" fmla="*/ 204 h 276"/>
                <a:gd name="T4" fmla="*/ 2203 w 2517"/>
                <a:gd name="T5" fmla="*/ 0 h 276"/>
                <a:gd name="T6" fmla="*/ 0 w 2517"/>
                <a:gd name="T7" fmla="*/ 276 h 276"/>
                <a:gd name="T8" fmla="*/ 2125 w 2517"/>
                <a:gd name="T9" fmla="*/ 276 h 276"/>
                <a:gd name="T10" fmla="*/ 2125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0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0 w 729"/>
                <a:gd name="T7" fmla="*/ 240 h 240"/>
                <a:gd name="T8" fmla="*/ 710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0 w 729"/>
                <a:gd name="T1" fmla="*/ 318 h 318"/>
                <a:gd name="T2" fmla="*/ 710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0 w 729"/>
                <a:gd name="T9" fmla="*/ 318 h 318"/>
                <a:gd name="T10" fmla="*/ 710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3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86410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6411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60EB4-AF64-0D47-A10F-9C7532540D6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10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ED3BF-6A11-ED48-B7A4-7557C23BB7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329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355AF-6D12-B345-B513-B4641EF0E64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989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6C7FD-B897-4D4E-8B4F-18D49405D7A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373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3603F-FC7D-CC48-B8A5-18697FE9904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59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424B0-C113-844B-BDFE-D05122CA4A7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032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0CF49F-45A8-A240-8E33-0F6024E773A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010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4F4D1-5F66-6A4E-91C9-7C0DBE0037C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406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6E4FA-55DF-8241-8482-854462C954C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883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B350F-3510-D84B-B3A4-D21BDEE0EC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243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E4B9C-5707-BA4E-AC47-B52D69465DC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249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noProof="0" smtClean="0"/>
              <a:t>Click icon to add media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F10E4-B825-8E40-9566-26644B5C52A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245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85347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48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49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84 w 1722"/>
                <a:gd name="T1" fmla="*/ 47 h 66"/>
                <a:gd name="T2" fmla="*/ 1684 w 1722"/>
                <a:gd name="T3" fmla="*/ 41 h 66"/>
                <a:gd name="T4" fmla="*/ 0 w 1722"/>
                <a:gd name="T5" fmla="*/ 0 h 66"/>
                <a:gd name="T6" fmla="*/ 0 w 1722"/>
                <a:gd name="T7" fmla="*/ 33 h 66"/>
                <a:gd name="T8" fmla="*/ 1684 w 1722"/>
                <a:gd name="T9" fmla="*/ 47 h 66"/>
                <a:gd name="T10" fmla="*/ 1684 w 1722"/>
                <a:gd name="T11" fmla="*/ 47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1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7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56 w 975"/>
                <a:gd name="T1" fmla="*/ 48 h 101"/>
                <a:gd name="T2" fmla="*/ 956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56 w 975"/>
                <a:gd name="T9" fmla="*/ 48 h 101"/>
                <a:gd name="T10" fmla="*/ 956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8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0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03 w 2141"/>
                <a:gd name="T7" fmla="*/ 0 h 198"/>
                <a:gd name="T8" fmla="*/ 210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4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0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25 w 2517"/>
                <a:gd name="T1" fmla="*/ 276 h 276"/>
                <a:gd name="T2" fmla="*/ 2460 w 2517"/>
                <a:gd name="T3" fmla="*/ 204 h 276"/>
                <a:gd name="T4" fmla="*/ 2203 w 2517"/>
                <a:gd name="T5" fmla="*/ 0 h 276"/>
                <a:gd name="T6" fmla="*/ 0 w 2517"/>
                <a:gd name="T7" fmla="*/ 276 h 276"/>
                <a:gd name="T8" fmla="*/ 2125 w 2517"/>
                <a:gd name="T9" fmla="*/ 276 h 276"/>
                <a:gd name="T10" fmla="*/ 2125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6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2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0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0 w 729"/>
                <a:gd name="T7" fmla="*/ 240 h 240"/>
                <a:gd name="T8" fmla="*/ 710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8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4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0 w 729"/>
                <a:gd name="T1" fmla="*/ 318 h 318"/>
                <a:gd name="T2" fmla="*/ 710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0 w 729"/>
                <a:gd name="T9" fmla="*/ 318 h 318"/>
                <a:gd name="T10" fmla="*/ 710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0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1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2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8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4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0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6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7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8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4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0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1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7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3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3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9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5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6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7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8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9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0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1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2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068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85384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5385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85386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538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5388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85389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8539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33A6F75-4CD9-784B-9AD2-DCB3E67A9920}" type="slidenum">
              <a: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7852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xmlns:p14="http://schemas.microsoft.com/office/powerpoint/2010/main"/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charset="0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charset="0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charset="0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dirty="0" smtClean="0"/>
              <a:t>APL Astronomy Club Meeting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371600" y="3886200"/>
            <a:ext cx="6400800" cy="888034"/>
          </a:xfrm>
        </p:spPr>
        <p:txBody>
          <a:bodyPr/>
          <a:lstStyle/>
          <a:p>
            <a:r>
              <a:rPr lang="en-US" dirty="0" smtClean="0"/>
              <a:t>August 21, 2013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78954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Treasurer’s report</a:t>
            </a:r>
          </a:p>
          <a:p>
            <a:r>
              <a:rPr lang="en-US" dirty="0" smtClean="0"/>
              <a:t>FY 2014 budget </a:t>
            </a:r>
            <a:r>
              <a:rPr lang="en-US" dirty="0" smtClean="0"/>
              <a:t>request</a:t>
            </a:r>
          </a:p>
          <a:p>
            <a:r>
              <a:rPr lang="en-US" dirty="0" smtClean="0"/>
              <a:t>Equipment Check-out</a:t>
            </a:r>
            <a:endParaRPr lang="en-US" dirty="0" smtClean="0"/>
          </a:p>
          <a:p>
            <a:r>
              <a:rPr lang="en-US" dirty="0" smtClean="0"/>
              <a:t>Nova Del 2013</a:t>
            </a:r>
            <a:endParaRPr lang="en-US" dirty="0" smtClean="0"/>
          </a:p>
          <a:p>
            <a:r>
              <a:rPr lang="en-US" dirty="0" smtClean="0"/>
              <a:t>Upcoming </a:t>
            </a:r>
            <a:r>
              <a:rPr lang="en-US" dirty="0"/>
              <a:t>Events</a:t>
            </a:r>
          </a:p>
          <a:p>
            <a:r>
              <a:rPr lang="en-US" dirty="0" smtClean="0"/>
              <a:t>Observing reports:</a:t>
            </a:r>
          </a:p>
          <a:p>
            <a:pPr lvl="1"/>
            <a:r>
              <a:rPr lang="en-US" dirty="0" err="1" smtClean="0"/>
              <a:t>Perseid</a:t>
            </a:r>
            <a:r>
              <a:rPr lang="en-US" dirty="0" smtClean="0"/>
              <a:t> Meteor Shower: Mark </a:t>
            </a:r>
            <a:r>
              <a:rPr lang="en-US" dirty="0" err="1" smtClean="0"/>
              <a:t>Kochte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385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</a:rPr>
              <a:t>APL Astronomy Club Treasury</a:t>
            </a:r>
            <a:r>
              <a:rPr lang="en-US" smtClean="0">
                <a:ea typeface="ＭＳ Ｐゴシック" pitchFamily="-110" charset="-128"/>
              </a:rPr>
              <a:t/>
            </a:r>
            <a:br>
              <a:rPr lang="en-US" smtClean="0">
                <a:ea typeface="ＭＳ Ｐゴシック" pitchFamily="-110" charset="-128"/>
              </a:rPr>
            </a:br>
            <a:r>
              <a:rPr lang="en-US" sz="2000" smtClean="0">
                <a:solidFill>
                  <a:schemeClr val="tx1"/>
                </a:solidFill>
                <a:ea typeface="ＭＳ Ｐゴシック" pitchFamily="-110" charset="-128"/>
              </a:rPr>
              <a:t>August 21, 2013</a:t>
            </a:r>
            <a:endParaRPr lang="en-US" dirty="0" smtClean="0">
              <a:solidFill>
                <a:schemeClr val="tx1"/>
              </a:solidFill>
              <a:ea typeface="ＭＳ Ｐゴシック" pitchFamily="-110" charset="-128"/>
            </a:endParaRPr>
          </a:p>
        </p:txBody>
      </p:sp>
      <p:graphicFrame>
        <p:nvGraphicFramePr>
          <p:cNvPr id="46181" name="Group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316706"/>
              </p:ext>
            </p:extLst>
          </p:nvPr>
        </p:nvGraphicFramePr>
        <p:xfrm>
          <a:off x="304800" y="1295400"/>
          <a:ext cx="8458200" cy="4648200"/>
        </p:xfrm>
        <a:graphic>
          <a:graphicData uri="http://schemas.openxmlformats.org/drawingml/2006/table">
            <a:tbl>
              <a:tblPr/>
              <a:tblGrid>
                <a:gridCol w="6877228"/>
                <a:gridCol w="1580972"/>
              </a:tblGrid>
              <a:tr h="1467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Dues income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for </a:t>
                      </a:r>
                      <a:r>
                        <a:rPr kumimoji="0" 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CY</a:t>
                      </a:r>
                      <a:r>
                        <a:rPr kumimoji="0" lang="en-US" sz="24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 2013</a:t>
                      </a:r>
                      <a:endParaRPr kumimoji="0" lang="en-US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  <a:cs typeface="+mn-cs"/>
                      </a:endParaRP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Char char="-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21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members have paid dues (16 paid in 2012)</a:t>
                      </a: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Char char="-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New members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: Mike Hiteshew (Bldg 13), Mike Dennis (Bldg 6)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$ 500.50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85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Recent Expenditures</a:t>
                      </a: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None (no reimbursements outstanding)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$ 224.09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Credit Union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balance (12 August 2013)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$ 922.13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238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Rec Office Balance (</a:t>
                      </a:r>
                      <a:r>
                        <a:rPr kumimoji="0" 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FY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2013)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$1870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was granted</a:t>
                      </a: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All items in original budget have been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purchased.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$ 0.00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0287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FY 14 Budget Request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987635"/>
              </p:ext>
            </p:extLst>
          </p:nvPr>
        </p:nvGraphicFramePr>
        <p:xfrm>
          <a:off x="729471" y="1589837"/>
          <a:ext cx="7803048" cy="4647272"/>
        </p:xfrm>
        <a:graphic>
          <a:graphicData uri="http://schemas.openxmlformats.org/drawingml/2006/table">
            <a:tbl>
              <a:tblPr/>
              <a:tblGrid>
                <a:gridCol w="4670381"/>
                <a:gridCol w="968963"/>
                <a:gridCol w="1100666"/>
                <a:gridCol w="1063038"/>
              </a:tblGrid>
              <a:tr h="5062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Description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Expected Cost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Requested APL Funding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Champion</a:t>
                      </a:r>
                      <a:endParaRPr lang="en-US" sz="1600" b="1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8" Optical Tube Assembly (OTA) with right-angle finder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$1,000.00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$800.00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8" OTA case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$180.00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$144.00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Right-angle finder scope for 8" OTA*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$100.00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$80.00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Equatorial mount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$800.00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$640.00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Sky-Watcher AllView mount for H-alpha Lunt telescope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$399.00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$319.20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Ron F.</a:t>
                      </a:r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Zoom eyepiece for Lunt </a:t>
                      </a:r>
                      <a:r>
                        <a:rPr lang="en-US" sz="1600" b="0" i="0" u="none" strike="noStrike" dirty="0" err="1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Ca</a:t>
                      </a:r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-K telescope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$149.00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$119.20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Ron F.</a:t>
                      </a:r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Filter set*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$160.00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$128.00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Illuminated reticle eyepiece*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$100.00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$80.00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Case for Orion 8" telescope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$90.00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$72.00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15x70 Celestron binoculars*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$90.00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$72.00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JMI counterweight set*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$80.00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$64.00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Telrad</a:t>
                      </a:r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 finder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$40.00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$32.00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Observer's handbook 2014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$38.20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$30.56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Mark K.</a:t>
                      </a:r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Turn Left at Orion - Book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$24.00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Mark K.</a:t>
                      </a:r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TOTAL COSTS: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$3,256.20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$2,604.96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* = lower priority items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1507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Equipment Check-out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2287280"/>
              </p:ext>
            </p:extLst>
          </p:nvPr>
        </p:nvGraphicFramePr>
        <p:xfrm>
          <a:off x="4442355" y="1420813"/>
          <a:ext cx="4244445" cy="5272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r:id="rId3" imgW="6985000" imgH="8674100" progId="Word.Document.12">
                  <p:embed/>
                </p:oleObj>
              </mc:Choice>
              <mc:Fallback>
                <p:oleObj name="Document" r:id="rId3" imgW="6985000" imgH="8674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42355" y="1420813"/>
                        <a:ext cx="4244445" cy="52720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6266" y="1779599"/>
            <a:ext cx="3623734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are in the processes of revamping our procedure for checking out club equipment.</a:t>
            </a:r>
          </a:p>
          <a:p>
            <a:endParaRPr lang="en-US" dirty="0"/>
          </a:p>
          <a:p>
            <a:r>
              <a:rPr lang="en-US" dirty="0" smtClean="0"/>
              <a:t>To the right is a draft of our new check-out form.</a:t>
            </a:r>
          </a:p>
          <a:p>
            <a:endParaRPr lang="en-US" dirty="0"/>
          </a:p>
          <a:p>
            <a:r>
              <a:rPr lang="en-US" dirty="0" smtClean="0"/>
              <a:t>Equipment room key-holders will need to sign off on check-outs and “parking lot” exchanges.</a:t>
            </a:r>
          </a:p>
          <a:p>
            <a:endParaRPr lang="en-US" dirty="0"/>
          </a:p>
          <a:p>
            <a:r>
              <a:rPr lang="en-US" dirty="0" smtClean="0"/>
              <a:t>Current key-holders:</a:t>
            </a:r>
          </a:p>
          <a:p>
            <a:r>
              <a:rPr lang="en-US" dirty="0" smtClean="0"/>
              <a:t>Steve </a:t>
            </a:r>
            <a:r>
              <a:rPr lang="en-US" dirty="0" err="1" smtClean="0"/>
              <a:t>Conard</a:t>
            </a:r>
            <a:endParaRPr lang="en-US" dirty="0" smtClean="0"/>
          </a:p>
          <a:p>
            <a:r>
              <a:rPr lang="en-US" dirty="0" smtClean="0"/>
              <a:t>Dan Smith</a:t>
            </a:r>
          </a:p>
          <a:p>
            <a:r>
              <a:rPr lang="en-US" dirty="0" smtClean="0"/>
              <a:t>Helen Hart</a:t>
            </a:r>
          </a:p>
          <a:p>
            <a:r>
              <a:rPr lang="en-US" dirty="0" smtClean="0"/>
              <a:t>Mark </a:t>
            </a:r>
            <a:r>
              <a:rPr lang="en-US" dirty="0" err="1" smtClean="0"/>
              <a:t>Kochte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1037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3480" y="277813"/>
            <a:ext cx="5230519" cy="1143000"/>
          </a:xfrm>
        </p:spPr>
        <p:txBody>
          <a:bodyPr/>
          <a:lstStyle/>
          <a:p>
            <a:r>
              <a:rPr lang="en-US" dirty="0" smtClean="0"/>
              <a:t>Nova Del 2013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12053" y="2201334"/>
            <a:ext cx="410205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000" dirty="0" smtClean="0"/>
          </a:p>
          <a:p>
            <a:r>
              <a:rPr lang="en-US" sz="1200" dirty="0" smtClean="0"/>
              <a:t>(left) Sky and Telescope Finder Chart</a:t>
            </a:r>
            <a:endParaRPr lang="en-US" sz="1200" dirty="0"/>
          </a:p>
          <a:p>
            <a:r>
              <a:rPr lang="en-US" sz="1200" dirty="0" smtClean="0"/>
              <a:t>(bottom) http</a:t>
            </a:r>
            <a:r>
              <a:rPr lang="en-US" sz="1200" dirty="0"/>
              <a:t>://</a:t>
            </a:r>
            <a:r>
              <a:rPr lang="en-US" sz="1200" dirty="0" err="1"/>
              <a:t>www.aavso.org</a:t>
            </a:r>
            <a:r>
              <a:rPr lang="en-US" sz="1200" dirty="0"/>
              <a:t>/whats-store-nova-del-2013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9799" y="3715926"/>
            <a:ext cx="5094202" cy="26999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2" y="564037"/>
            <a:ext cx="3977921" cy="613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67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 – APL Club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Club Meeting – September 18, 2013</a:t>
            </a:r>
          </a:p>
          <a:p>
            <a:r>
              <a:rPr lang="en-US" dirty="0" smtClean="0"/>
              <a:t>Possible Solar Observing Session </a:t>
            </a:r>
            <a:r>
              <a:rPr lang="en-US" dirty="0"/>
              <a:t>– September </a:t>
            </a:r>
            <a:r>
              <a:rPr lang="en-US" dirty="0" smtClean="0"/>
              <a:t>17, 2013</a:t>
            </a:r>
            <a:endParaRPr lang="en-US" dirty="0"/>
          </a:p>
          <a:p>
            <a:r>
              <a:rPr lang="en-US" dirty="0" smtClean="0"/>
              <a:t>Friends and Family Star Party – October 11, 2013</a:t>
            </a:r>
          </a:p>
        </p:txBody>
      </p:sp>
    </p:spTree>
    <p:extLst>
      <p:ext uri="{BB962C8B-B14F-4D97-AF65-F5344CB8AC3E}">
        <p14:creationId xmlns:p14="http://schemas.microsoft.com/office/powerpoint/2010/main" val="3109346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 - Regional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8160"/>
          </a:xfrm>
        </p:spPr>
        <p:txBody>
          <a:bodyPr>
            <a:normAutofit fontScale="70000" lnSpcReduction="20000"/>
          </a:bodyPr>
          <a:lstStyle/>
          <a:p>
            <a:r>
              <a:rPr lang="en-US" u="sng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Spoutwood</a:t>
            </a:r>
            <a:r>
              <a:rPr lang="en-US" u="sng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Summer Solstice Star Party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dirty="0" smtClean="0"/>
              <a:t>– Aug. 30, </a:t>
            </a:r>
            <a:r>
              <a:rPr lang="en-US" dirty="0"/>
              <a:t>2013 </a:t>
            </a:r>
            <a:r>
              <a:rPr lang="en-US" dirty="0" smtClean="0"/>
              <a:t>(next </a:t>
            </a:r>
            <a:r>
              <a:rPr lang="en-US" dirty="0"/>
              <a:t>Friday</a:t>
            </a:r>
            <a:r>
              <a:rPr lang="en-US" dirty="0" smtClean="0"/>
              <a:t>) – Glen Rock, PA</a:t>
            </a:r>
            <a:endParaRPr lang="en-US" dirty="0"/>
          </a:p>
          <a:p>
            <a:r>
              <a:rPr lang="en-US" u="sng" dirty="0" smtClean="0">
                <a:solidFill>
                  <a:srgbClr val="E5DAF6"/>
                </a:solidFill>
              </a:rPr>
              <a:t>NOVAC AHSP</a:t>
            </a:r>
            <a:r>
              <a:rPr lang="en-US" dirty="0" smtClean="0"/>
              <a:t>- </a:t>
            </a:r>
            <a:r>
              <a:rPr lang="en-US" dirty="0"/>
              <a:t>Sept. 6-10, 2013 - Spruce Knob, WV </a:t>
            </a:r>
          </a:p>
          <a:p>
            <a:r>
              <a:rPr lang="en-US" u="sng" dirty="0" smtClean="0">
                <a:solidFill>
                  <a:srgbClr val="E5DAF6"/>
                </a:solidFill>
              </a:rPr>
              <a:t>Black Forest Star Party</a:t>
            </a:r>
            <a:r>
              <a:rPr lang="en-US" dirty="0" smtClean="0"/>
              <a:t>- </a:t>
            </a:r>
            <a:r>
              <a:rPr lang="en-US" dirty="0"/>
              <a:t>Sept. 6-8, 2013 - Central Pennsylvania Observers - Cherry Springs State Park, Potter County, </a:t>
            </a:r>
            <a:r>
              <a:rPr lang="en-US" dirty="0" smtClean="0"/>
              <a:t>PA</a:t>
            </a:r>
          </a:p>
          <a:p>
            <a:r>
              <a:rPr lang="en-US" u="sng" dirty="0" smtClean="0">
                <a:solidFill>
                  <a:srgbClr val="E5DAF6"/>
                </a:solidFill>
              </a:rPr>
              <a:t>HAL Public Star Party</a:t>
            </a:r>
            <a:r>
              <a:rPr lang="en-US" dirty="0" smtClean="0">
                <a:solidFill>
                  <a:srgbClr val="E5DAF6"/>
                </a:solidFill>
              </a:rPr>
              <a:t> </a:t>
            </a:r>
            <a:r>
              <a:rPr lang="en-US" dirty="0" smtClean="0"/>
              <a:t>– Sept. 28, 2013 – Alpha Ridge Park, </a:t>
            </a:r>
            <a:r>
              <a:rPr lang="en-US" dirty="0" err="1" smtClean="0"/>
              <a:t>Marriottsville</a:t>
            </a:r>
            <a:r>
              <a:rPr lang="en-US" dirty="0" smtClean="0"/>
              <a:t>, MD</a:t>
            </a:r>
            <a:endParaRPr lang="en-US" u="sng" dirty="0" smtClean="0">
              <a:solidFill>
                <a:srgbClr val="E2D8F2"/>
              </a:solidFill>
            </a:endParaRPr>
          </a:p>
          <a:p>
            <a:r>
              <a:rPr lang="en-US" u="sng" dirty="0" err="1" smtClean="0">
                <a:solidFill>
                  <a:srgbClr val="E5DAF6"/>
                </a:solidFill>
              </a:rPr>
              <a:t>Blackwater</a:t>
            </a:r>
            <a:r>
              <a:rPr lang="en-US" u="sng" dirty="0" smtClean="0">
                <a:solidFill>
                  <a:srgbClr val="E5DAF6"/>
                </a:solidFill>
              </a:rPr>
              <a:t> </a:t>
            </a:r>
            <a:r>
              <a:rPr lang="en-US" u="sng" dirty="0" smtClean="0">
                <a:solidFill>
                  <a:srgbClr val="E5DAF6"/>
                </a:solidFill>
              </a:rPr>
              <a:t>Falls State Park Star Party</a:t>
            </a:r>
            <a:r>
              <a:rPr lang="en-US" dirty="0" smtClean="0">
                <a:solidFill>
                  <a:srgbClr val="E5DAF6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– Sept.27-29, 2013 – </a:t>
            </a:r>
            <a:r>
              <a:rPr lang="en-US" dirty="0" err="1" smtClean="0">
                <a:solidFill>
                  <a:srgbClr val="FFFFFF"/>
                </a:solidFill>
              </a:rPr>
              <a:t>Blackwater</a:t>
            </a:r>
            <a:r>
              <a:rPr lang="en-US" dirty="0" smtClean="0">
                <a:solidFill>
                  <a:srgbClr val="FFFFFF"/>
                </a:solidFill>
              </a:rPr>
              <a:t> Falls State Park, Davis, WV </a:t>
            </a:r>
            <a:endParaRPr lang="en-US" dirty="0">
              <a:solidFill>
                <a:srgbClr val="FFFFFF"/>
              </a:solidFill>
            </a:endParaRPr>
          </a:p>
          <a:p>
            <a:r>
              <a:rPr lang="en-US" u="sng" dirty="0" smtClean="0">
                <a:solidFill>
                  <a:srgbClr val="E5DAF6"/>
                </a:solidFill>
              </a:rPr>
              <a:t>Chaos </a:t>
            </a:r>
            <a:r>
              <a:rPr lang="en-US" u="sng" dirty="0" smtClean="0">
                <a:solidFill>
                  <a:srgbClr val="E5DAF6"/>
                </a:solidFill>
              </a:rPr>
              <a:t>Fall </a:t>
            </a:r>
            <a:r>
              <a:rPr lang="en-US" u="sng" dirty="0" smtClean="0">
                <a:solidFill>
                  <a:srgbClr val="E5DAF6"/>
                </a:solidFill>
              </a:rPr>
              <a:t>Star Party</a:t>
            </a:r>
            <a:r>
              <a:rPr lang="en-US" dirty="0" smtClean="0"/>
              <a:t> – Oct. </a:t>
            </a:r>
            <a:r>
              <a:rPr lang="en-US" dirty="0"/>
              <a:t>1-6, 2013  - </a:t>
            </a:r>
            <a:r>
              <a:rPr lang="en-US" dirty="0" smtClean="0">
                <a:solidFill>
                  <a:srgbClr val="FFFFFF"/>
                </a:solidFill>
              </a:rPr>
              <a:t>Staunton River State Park </a:t>
            </a:r>
            <a:r>
              <a:rPr lang="en-US" dirty="0" smtClean="0"/>
              <a:t>- </a:t>
            </a:r>
            <a:r>
              <a:rPr lang="en-US" dirty="0"/>
              <a:t>Near Scottsburg, Virginia </a:t>
            </a:r>
          </a:p>
          <a:p>
            <a:r>
              <a:rPr lang="en-US" u="sng" dirty="0" smtClean="0">
                <a:solidFill>
                  <a:srgbClr val="E5DAF6"/>
                </a:solidFill>
              </a:rPr>
              <a:t>No Frills</a:t>
            </a:r>
            <a:r>
              <a:rPr lang="en-US" dirty="0" smtClean="0">
                <a:solidFill>
                  <a:srgbClr val="E5DAF6"/>
                </a:solidFill>
              </a:rPr>
              <a:t> </a:t>
            </a:r>
            <a:r>
              <a:rPr lang="en-US" dirty="0" smtClean="0"/>
              <a:t>– Oct. 3-6, </a:t>
            </a:r>
            <a:r>
              <a:rPr lang="en-US" dirty="0"/>
              <a:t>2013 - Delmarva Star Gazers</a:t>
            </a:r>
            <a:br>
              <a:rPr lang="en-US" dirty="0"/>
            </a:br>
            <a:r>
              <a:rPr lang="en-US" dirty="0"/>
              <a:t>Tuckahoe State Park's Equestrian Center, Queen Anne, </a:t>
            </a:r>
            <a:r>
              <a:rPr lang="en-US" dirty="0" smtClean="0"/>
              <a:t>MD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344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 smtClean="0"/>
              <a:t>Observing Reports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99799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PL_Astronomy_Club_Treasury_Report_Template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592</Words>
  <Application>Microsoft Macintosh PowerPoint</Application>
  <PresentationFormat>On-screen Show (4:3)</PresentationFormat>
  <Paragraphs>121</Paragraphs>
  <Slides>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APL_Astronomy_Club_Treasury_Report_Template</vt:lpstr>
      <vt:lpstr>Microsoft Word Document</vt:lpstr>
      <vt:lpstr>APL Astronomy Club Meeting</vt:lpstr>
      <vt:lpstr>Agenda</vt:lpstr>
      <vt:lpstr>APL Astronomy Club Treasury August 21, 2013</vt:lpstr>
      <vt:lpstr>FY 14 Budget Request</vt:lpstr>
      <vt:lpstr>Equipment Check-out</vt:lpstr>
      <vt:lpstr>Nova Del 2013</vt:lpstr>
      <vt:lpstr>Upcoming Events – APL Club</vt:lpstr>
      <vt:lpstr>Upcoming Events - Regional</vt:lpstr>
      <vt:lpstr>PowerPoint Presentation</vt:lpstr>
    </vt:vector>
  </TitlesOfParts>
  <Company>JHU/APL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 Astronomy Club</dc:title>
  <dc:creator>Daniel Smith</dc:creator>
  <cp:lastModifiedBy>Daniel Smith</cp:lastModifiedBy>
  <cp:revision>24</cp:revision>
  <dcterms:created xsi:type="dcterms:W3CDTF">2013-07-16T22:06:01Z</dcterms:created>
  <dcterms:modified xsi:type="dcterms:W3CDTF">2013-08-21T16:01:51Z</dcterms:modified>
</cp:coreProperties>
</file>