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59" r:id="rId3"/>
    <p:sldId id="278" r:id="rId4"/>
    <p:sldId id="275" r:id="rId5"/>
    <p:sldId id="277" r:id="rId6"/>
    <p:sldId id="272" r:id="rId7"/>
    <p:sldId id="273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096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9/18/13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9/18/13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September 18, </a:t>
            </a:r>
            <a:r>
              <a:rPr lang="en-US" dirty="0" smtClean="0"/>
              <a:t>2013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FY 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Upcoming </a:t>
            </a:r>
            <a:r>
              <a:rPr lang="en-US" dirty="0"/>
              <a:t>Events</a:t>
            </a:r>
          </a:p>
          <a:p>
            <a:r>
              <a:rPr lang="en-US" dirty="0" smtClean="0"/>
              <a:t>Observing </a:t>
            </a:r>
            <a:r>
              <a:rPr lang="en-US" dirty="0" smtClean="0"/>
              <a:t>reports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</a:rPr>
              <a:t>APL Astronomy Club Treasury</a:t>
            </a:r>
            <a:r>
              <a:rPr lang="en-US" smtClean="0">
                <a:ea typeface="ＭＳ Ｐゴシック" pitchFamily="-110" charset="-128"/>
              </a:rPr>
              <a:t/>
            </a:r>
            <a:br>
              <a:rPr lang="en-US" smtClean="0">
                <a:ea typeface="ＭＳ Ｐゴシック" pitchFamily="-110" charset="-128"/>
              </a:rPr>
            </a:br>
            <a:r>
              <a:rPr lang="en-US" sz="2000" smtClean="0">
                <a:solidFill>
                  <a:schemeClr val="tx1"/>
                </a:solidFill>
                <a:ea typeface="ＭＳ Ｐゴシック" pitchFamily="-110" charset="-128"/>
              </a:rPr>
              <a:t>September 18, 2013</a:t>
            </a:r>
            <a:endParaRPr lang="en-US" dirty="0" smtClean="0">
              <a:solidFill>
                <a:schemeClr val="tx1"/>
              </a:solidFill>
              <a:ea typeface="ＭＳ Ｐゴシック" pitchFamily="-110" charset="-128"/>
            </a:endParaRPr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046158"/>
              </p:ext>
            </p:extLst>
          </p:nvPr>
        </p:nvGraphicFramePr>
        <p:xfrm>
          <a:off x="304800" y="1295400"/>
          <a:ext cx="8458200" cy="4648200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2013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Char char="-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21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members have paid dues (16 paid in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2012)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$ 500.50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None (no reimbursements outstanding)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$ 224.09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(18 September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$ 922.13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3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2013)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$1870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was granted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All items in original budget have been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purchased.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$ 0.00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38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987635"/>
              </p:ext>
            </p:extLst>
          </p:nvPr>
        </p:nvGraphicFramePr>
        <p:xfrm>
          <a:off x="729471" y="1589837"/>
          <a:ext cx="7803048" cy="4647272"/>
        </p:xfrm>
        <a:graphic>
          <a:graphicData uri="http://schemas.openxmlformats.org/drawingml/2006/table">
            <a:tbl>
              <a:tblPr/>
              <a:tblGrid>
                <a:gridCol w="4670381"/>
                <a:gridCol w="968963"/>
                <a:gridCol w="1100666"/>
                <a:gridCol w="1063038"/>
              </a:tblGrid>
              <a:tr h="5062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Expected Cost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Requested APL Funding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Champion</a:t>
                      </a:r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Optical Tube Assembly (OTA) with right-angle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$1,000.00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8" OTA case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Right-angle finder scope for 8" OTA*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Equatorial mount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Sky-Watcher AllView mount for H-alpha Lunt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$399.00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Zoom eyepiece for Lunt </a:t>
                      </a:r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-K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$149.00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$119.20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Ron F.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Filter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$160.00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$128.00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Illuminated reticle eyepiece*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$100.00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Case for Orion 8" telescope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15x70 Celestron binoculars*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$90.00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$72.00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JMI counterweight set*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$80.00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$64.00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Telrad</a:t>
                      </a:r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 finder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$40.00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$32.00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Dave T.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Observer's handbook 2014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$38.20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$30.56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Turn Left at Orion - Book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$30.00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$24.00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Mark K.</a:t>
                      </a:r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TOTAL COSTS: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$3,256.20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$2,604.96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58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80"/>
                          </a:solidFill>
                          <a:effectLst/>
                          <a:latin typeface="Calibri"/>
                        </a:rPr>
                        <a:t>* = lower priority items</a:t>
                      </a: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80"/>
                        </a:solidFill>
                        <a:effectLst/>
                        <a:latin typeface="Calibri"/>
                      </a:endParaRPr>
                    </a:p>
                  </a:txBody>
                  <a:tcPr marL="10302" marR="10302" marT="103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are in the processes of revamping our procedure for checking out club equipment.</a:t>
            </a:r>
          </a:p>
          <a:p>
            <a:endParaRPr lang="en-US" dirty="0"/>
          </a:p>
          <a:p>
            <a:r>
              <a:rPr lang="en-US" dirty="0" smtClean="0"/>
              <a:t>To the right is a draft of our new check-out form.</a:t>
            </a:r>
          </a:p>
          <a:p>
            <a:endParaRPr lang="en-US" dirty="0"/>
          </a:p>
          <a:p>
            <a:r>
              <a:rPr lang="en-US" dirty="0" smtClean="0"/>
              <a:t>Equipment room key-holders will need to sign off on check-outs and “parking lot” exchanges.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Friends and Family Star Party – October 11, 2013</a:t>
            </a:r>
          </a:p>
          <a:p>
            <a:r>
              <a:rPr lang="en-US" dirty="0"/>
              <a:t>Possible Solar Observing Session – October 15, 2013</a:t>
            </a:r>
          </a:p>
          <a:p>
            <a:r>
              <a:rPr lang="en-US" dirty="0" smtClean="0"/>
              <a:t>Next </a:t>
            </a:r>
            <a:r>
              <a:rPr lang="en-US" dirty="0" smtClean="0"/>
              <a:t>Club Meeting – </a:t>
            </a:r>
            <a:r>
              <a:rPr lang="en-US" dirty="0" smtClean="0"/>
              <a:t>October 16, 2013</a:t>
            </a:r>
          </a:p>
          <a:p>
            <a:pPr lvl="1"/>
            <a:r>
              <a:rPr lang="en-US" dirty="0" smtClean="0"/>
              <a:t>Possible talk </a:t>
            </a:r>
            <a:r>
              <a:rPr lang="en-US" dirty="0"/>
              <a:t>by Ron Farris on solar </a:t>
            </a:r>
            <a:r>
              <a:rPr lang="en-US" dirty="0" smtClean="0"/>
              <a:t>observing or Claudia </a:t>
            </a:r>
            <a:r>
              <a:rPr lang="en-US" dirty="0" err="1"/>
              <a:t>Knez</a:t>
            </a:r>
            <a:r>
              <a:rPr lang="en-US" dirty="0"/>
              <a:t> on APL’s 24” telescope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 smtClean="0">
                <a:solidFill>
                  <a:srgbClr val="E5DAF6"/>
                </a:solidFill>
              </a:rPr>
              <a:t>HAL </a:t>
            </a:r>
            <a:r>
              <a:rPr lang="en-US" u="sng" dirty="0" smtClean="0">
                <a:solidFill>
                  <a:srgbClr val="E5DAF6"/>
                </a:solidFill>
              </a:rPr>
              <a:t>Public Star Party</a:t>
            </a:r>
            <a:r>
              <a:rPr lang="en-US" dirty="0" smtClean="0">
                <a:solidFill>
                  <a:srgbClr val="E5DAF6"/>
                </a:solidFill>
              </a:rPr>
              <a:t> </a:t>
            </a:r>
            <a:r>
              <a:rPr lang="en-US" dirty="0" smtClean="0"/>
              <a:t>– Sept. 28, 2013 – Alpha Ridge Park, </a:t>
            </a:r>
            <a:r>
              <a:rPr lang="en-US" dirty="0" err="1" smtClean="0"/>
              <a:t>Marriottsville</a:t>
            </a:r>
            <a:r>
              <a:rPr lang="en-US" dirty="0" smtClean="0"/>
              <a:t>, MD</a:t>
            </a:r>
            <a:endParaRPr lang="en-US" u="sng" dirty="0" smtClean="0">
              <a:solidFill>
                <a:srgbClr val="E2D8F2"/>
              </a:solidFill>
            </a:endParaRPr>
          </a:p>
          <a:p>
            <a:r>
              <a:rPr lang="en-US" u="sng" dirty="0" err="1" smtClean="0">
                <a:solidFill>
                  <a:srgbClr val="E5DAF6"/>
                </a:solidFill>
              </a:rPr>
              <a:t>Blackwater</a:t>
            </a:r>
            <a:r>
              <a:rPr lang="en-US" u="sng" dirty="0" smtClean="0">
                <a:solidFill>
                  <a:srgbClr val="E5DAF6"/>
                </a:solidFill>
              </a:rPr>
              <a:t> Falls State Park Star Party</a:t>
            </a:r>
            <a:r>
              <a:rPr lang="en-US" dirty="0" smtClean="0">
                <a:solidFill>
                  <a:srgbClr val="E5DAF6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– Sept.27-29, 2013 – </a:t>
            </a:r>
            <a:r>
              <a:rPr lang="en-US" dirty="0" err="1" smtClean="0">
                <a:solidFill>
                  <a:srgbClr val="FFFFFF"/>
                </a:solidFill>
              </a:rPr>
              <a:t>Blackwater</a:t>
            </a:r>
            <a:r>
              <a:rPr lang="en-US" dirty="0" smtClean="0">
                <a:solidFill>
                  <a:srgbClr val="FFFFFF"/>
                </a:solidFill>
              </a:rPr>
              <a:t> Falls State Park, Davis, WV 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E5DAF6"/>
                </a:solidFill>
              </a:rPr>
              <a:t>Chaos Fall Star Party</a:t>
            </a:r>
            <a:r>
              <a:rPr lang="en-US" dirty="0" smtClean="0"/>
              <a:t> – Oct. </a:t>
            </a:r>
            <a:r>
              <a:rPr lang="en-US" dirty="0"/>
              <a:t>1-6, 2013  - </a:t>
            </a:r>
            <a:r>
              <a:rPr lang="en-US" dirty="0" smtClean="0">
                <a:solidFill>
                  <a:srgbClr val="FFFFFF"/>
                </a:solidFill>
              </a:rPr>
              <a:t>Staunton River State Park </a:t>
            </a:r>
            <a:r>
              <a:rPr lang="en-US" dirty="0" smtClean="0"/>
              <a:t>- </a:t>
            </a:r>
            <a:r>
              <a:rPr lang="en-US" dirty="0"/>
              <a:t>Near Scottsburg, Virginia </a:t>
            </a:r>
          </a:p>
          <a:p>
            <a:r>
              <a:rPr lang="en-US" u="sng" dirty="0" smtClean="0">
                <a:solidFill>
                  <a:srgbClr val="E5DAF6"/>
                </a:solidFill>
              </a:rPr>
              <a:t>No Frills</a:t>
            </a:r>
            <a:r>
              <a:rPr lang="en-US" dirty="0" smtClean="0">
                <a:solidFill>
                  <a:srgbClr val="E5DAF6"/>
                </a:solidFill>
              </a:rPr>
              <a:t> </a:t>
            </a:r>
            <a:r>
              <a:rPr lang="en-US" dirty="0" smtClean="0"/>
              <a:t>– Oct. 3-6, </a:t>
            </a:r>
            <a:r>
              <a:rPr lang="en-US" dirty="0"/>
              <a:t>2013 - Delmarva Star Gazers</a:t>
            </a:r>
            <a:br>
              <a:rPr lang="en-US" dirty="0"/>
            </a:br>
            <a:r>
              <a:rPr lang="en-US" dirty="0"/>
              <a:t>Tuckahoe State Park's Equestrian Center, Queen Anne, </a:t>
            </a:r>
            <a:r>
              <a:rPr lang="en-US" dirty="0" smtClean="0"/>
              <a:t>MD</a:t>
            </a:r>
          </a:p>
          <a:p>
            <a:r>
              <a:rPr lang="en-US" u="sng" dirty="0">
                <a:solidFill>
                  <a:srgbClr val="E5DAF6"/>
                </a:solidFill>
              </a:rPr>
              <a:t>HAL Public Star Party</a:t>
            </a:r>
            <a:r>
              <a:rPr lang="en-US" dirty="0">
                <a:solidFill>
                  <a:srgbClr val="E5DAF6"/>
                </a:solidFill>
              </a:rPr>
              <a:t> </a:t>
            </a:r>
            <a:r>
              <a:rPr lang="en-US" dirty="0"/>
              <a:t>– </a:t>
            </a:r>
            <a:r>
              <a:rPr lang="en-US" dirty="0" smtClean="0"/>
              <a:t>Oct. 12, </a:t>
            </a:r>
            <a:r>
              <a:rPr lang="en-US" dirty="0"/>
              <a:t>2013 – Alpha Ridge Park, </a:t>
            </a:r>
            <a:r>
              <a:rPr lang="en-US" dirty="0" err="1"/>
              <a:t>Marriottsville</a:t>
            </a:r>
            <a:r>
              <a:rPr lang="en-US" dirty="0"/>
              <a:t>, MD</a:t>
            </a:r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Observing Reports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979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491</Words>
  <Application>Microsoft Macintosh PowerPoint</Application>
  <PresentationFormat>On-screen Show (4:3)</PresentationFormat>
  <Paragraphs>113</Paragraphs>
  <Slides>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APL_Astronomy_Club_Treasury_Report_Template</vt:lpstr>
      <vt:lpstr>Document</vt:lpstr>
      <vt:lpstr>APL Astronomy Club Meeting</vt:lpstr>
      <vt:lpstr>Agenda</vt:lpstr>
      <vt:lpstr>APL Astronomy Club Treasury September 18, 2013</vt:lpstr>
      <vt:lpstr>FY 14 Budget Request</vt:lpstr>
      <vt:lpstr>Equipment Check-out</vt:lpstr>
      <vt:lpstr>Upcoming Events – APL Club</vt:lpstr>
      <vt:lpstr>Upcoming Events - Regional</vt:lpstr>
      <vt:lpstr>PowerPoint Presentation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32</cp:revision>
  <dcterms:created xsi:type="dcterms:W3CDTF">2013-07-16T22:06:01Z</dcterms:created>
  <dcterms:modified xsi:type="dcterms:W3CDTF">2013-09-18T15:25:09Z</dcterms:modified>
</cp:coreProperties>
</file>