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8" r:id="rId2"/>
    <p:sldId id="259" r:id="rId3"/>
    <p:sldId id="278" r:id="rId4"/>
    <p:sldId id="275" r:id="rId5"/>
    <p:sldId id="277" r:id="rId6"/>
    <p:sldId id="272" r:id="rId7"/>
    <p:sldId id="273" r:id="rId8"/>
    <p:sldId id="27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2616" y="-4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B0750-883C-344F-A026-AB81C081E40A}" type="datetime1">
              <a:rPr lang="en-US" smtClean="0"/>
              <a:t>10/16/13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9B80C-9D95-9E4B-9B98-F2E0142B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0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CFA2C-EB13-1F4C-894B-119BE458E1D9}" type="datetime1">
              <a:rPr lang="en-US" smtClean="0"/>
              <a:t>10/16/13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6EE32-8CFB-D643-9BAC-4BD816FDC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995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6EE32-8CFB-D643-9BAC-4BD816FDC4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7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64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64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60EB4-AF64-0D47-A10F-9C7532540D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10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ED3BF-6A11-ED48-B7A4-7557C23BB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2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55AF-6D12-B345-B513-B4641EF0E6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8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6C7FD-B897-4D4E-8B4F-18D49405D7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7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603F-FC7D-CC48-B8A5-18697FE990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9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424B0-C113-844B-BDFE-D05122CA4A7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3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CF49F-45A8-A240-8E33-0F6024E773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1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4F4D1-5F66-6A4E-91C9-7C0DBE0037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0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E4FA-55DF-8241-8482-854462C954C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8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B350F-3510-D84B-B3A4-D21BDEE0EC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4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E4B9C-5707-BA4E-AC47-B52D69465D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4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F10E4-B825-8E40-9566-26644B5C52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4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853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853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53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53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53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53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33A6F75-4CD9-784B-9AD2-DCB3E67A9920}" type="slidenum">
              <a: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85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charset="0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APL Astronomy Club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888034"/>
          </a:xfrm>
        </p:spPr>
        <p:txBody>
          <a:bodyPr/>
          <a:lstStyle/>
          <a:p>
            <a:r>
              <a:rPr lang="en-US" dirty="0" smtClean="0"/>
              <a:t>October 16, </a:t>
            </a:r>
            <a:r>
              <a:rPr lang="en-US" dirty="0" smtClean="0"/>
              <a:t>2013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895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Treasurer’s report</a:t>
            </a:r>
          </a:p>
          <a:p>
            <a:r>
              <a:rPr lang="en-US" dirty="0" smtClean="0"/>
              <a:t>FY 2014 budget request</a:t>
            </a:r>
          </a:p>
          <a:p>
            <a:r>
              <a:rPr lang="en-US" dirty="0" smtClean="0"/>
              <a:t>Equipment Check-out</a:t>
            </a:r>
          </a:p>
          <a:p>
            <a:r>
              <a:rPr lang="en-US" dirty="0" smtClean="0"/>
              <a:t>Upcoming </a:t>
            </a:r>
            <a:r>
              <a:rPr lang="en-US" dirty="0"/>
              <a:t>Events</a:t>
            </a:r>
          </a:p>
          <a:p>
            <a:r>
              <a:rPr lang="en-US" dirty="0" smtClean="0"/>
              <a:t>Guest Speaker: Claudia </a:t>
            </a:r>
            <a:r>
              <a:rPr lang="en-US" dirty="0" err="1" smtClean="0"/>
              <a:t>Knez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38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</a:rPr>
              <a:t>APL Astronomy Club Treasury</a:t>
            </a:r>
            <a:r>
              <a:rPr lang="en-US" smtClean="0">
                <a:ea typeface="ＭＳ Ｐゴシック" pitchFamily="-110" charset="-128"/>
              </a:rPr>
              <a:t/>
            </a:r>
            <a:br>
              <a:rPr lang="en-US" smtClean="0">
                <a:ea typeface="ＭＳ Ｐゴシック" pitchFamily="-110" charset="-128"/>
              </a:rPr>
            </a:br>
            <a:r>
              <a:rPr lang="en-US" sz="2000" smtClean="0">
                <a:solidFill>
                  <a:schemeClr val="tx1"/>
                </a:solidFill>
                <a:ea typeface="ＭＳ Ｐゴシック" pitchFamily="-110" charset="-128"/>
              </a:rPr>
              <a:t>October 16, 2013</a:t>
            </a:r>
            <a:endParaRPr lang="en-US" dirty="0" smtClean="0">
              <a:solidFill>
                <a:schemeClr val="tx1"/>
              </a:solidFill>
              <a:ea typeface="ＭＳ Ｐゴシック" pitchFamily="-110" charset="-128"/>
            </a:endParaRPr>
          </a:p>
        </p:txBody>
      </p:sp>
      <p:graphicFrame>
        <p:nvGraphicFramePr>
          <p:cNvPr id="46181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866002"/>
              </p:ext>
            </p:extLst>
          </p:nvPr>
        </p:nvGraphicFramePr>
        <p:xfrm>
          <a:off x="304800" y="1295400"/>
          <a:ext cx="8458200" cy="4648200"/>
        </p:xfrm>
        <a:graphic>
          <a:graphicData uri="http://schemas.openxmlformats.org/drawingml/2006/table">
            <a:tbl>
              <a:tblPr/>
              <a:tblGrid>
                <a:gridCol w="6877228"/>
                <a:gridCol w="1580972"/>
              </a:tblGrid>
              <a:tr h="1467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Dues income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for 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CY</a:t>
                      </a:r>
                      <a:r>
                        <a:rPr kumimoji="0" lang="en-US" sz="2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 2013</a:t>
                      </a:r>
                      <a:endParaRPr kumimoji="0" lang="en-US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  <a:cs typeface="+mn-cs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21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members have paid dues (16 paid in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2012)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$ 500.50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Recent Expenditures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None (no reimbursements outstanding)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$ 224.09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Credit Union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balance (16 October 2013)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$ 922.13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23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 Office Balance (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FY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2014)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Grants usually announced in November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$ 0.00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782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 14 Budget Request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987635"/>
              </p:ext>
            </p:extLst>
          </p:nvPr>
        </p:nvGraphicFramePr>
        <p:xfrm>
          <a:off x="729471" y="1589837"/>
          <a:ext cx="7803048" cy="4647272"/>
        </p:xfrm>
        <a:graphic>
          <a:graphicData uri="http://schemas.openxmlformats.org/drawingml/2006/table">
            <a:tbl>
              <a:tblPr/>
              <a:tblGrid>
                <a:gridCol w="4670381"/>
                <a:gridCol w="968963"/>
                <a:gridCol w="1100666"/>
                <a:gridCol w="1063038"/>
              </a:tblGrid>
              <a:tr h="5062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Expected Cost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Requested APL Funding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Champion</a:t>
                      </a:r>
                      <a:endParaRPr lang="en-US" sz="1600" b="1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8" Optical Tube Assembly (OTA) with right-angle finder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$1,000.00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8" OTA case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$144.00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Right-angle finder scope for 8" OTA*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Equatorial mount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$640.00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Sky-Watcher AllView mount for H-alpha Lunt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$399.00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$319.20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Ron F.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Zoom eyepiece for Lunt </a:t>
                      </a:r>
                      <a:r>
                        <a:rPr lang="en-US" sz="1600" b="0" i="0" u="none" strike="noStrike" dirty="0" err="1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Ca</a:t>
                      </a:r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-K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$149.00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$119.20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Ron F.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Filter set*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$160.00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$128.00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Illuminated reticle eyepiece*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Case for Orion 8"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$90.00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$72.00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15x70 Celestron binoculars*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$90.00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$72.00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JMI counterweight set*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$64.00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Telrad</a:t>
                      </a:r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 finder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$40.00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Observer's handbook 2014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$38.20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$30.56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Mark K.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Turn Left at Orion - Book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$24.00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Mark K.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TOTAL COSTS: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$3,256.20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$2,604.96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* = lower priority items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507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Check-out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287280"/>
              </p:ext>
            </p:extLst>
          </p:nvPr>
        </p:nvGraphicFramePr>
        <p:xfrm>
          <a:off x="4442355" y="1420813"/>
          <a:ext cx="4244445" cy="5272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Document" r:id="rId3" imgW="6985000" imgH="8674100" progId="Word.Document.12">
                  <p:embed/>
                </p:oleObj>
              </mc:Choice>
              <mc:Fallback>
                <p:oleObj name="Document" r:id="rId3" imgW="6985000" imgH="8674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2355" y="1420813"/>
                        <a:ext cx="4244445" cy="5272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6266" y="1779599"/>
            <a:ext cx="3623734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order to minimize the chance of misplacing club equipment, t</a:t>
            </a:r>
            <a:r>
              <a:rPr lang="en-US" dirty="0" smtClean="0"/>
              <a:t>he club will begin using the new equipment check-out form and the associated procedure for borrowing club equipment.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Equipment room key-holders will need to sign off on check-outs and “parking lot” exchanges.</a:t>
            </a:r>
          </a:p>
          <a:p>
            <a:endParaRPr lang="en-US" dirty="0"/>
          </a:p>
          <a:p>
            <a:r>
              <a:rPr lang="en-US" dirty="0" smtClean="0"/>
              <a:t>Current key-holders:</a:t>
            </a:r>
          </a:p>
          <a:p>
            <a:r>
              <a:rPr lang="en-US" dirty="0" smtClean="0"/>
              <a:t>Steve </a:t>
            </a:r>
            <a:r>
              <a:rPr lang="en-US" dirty="0" err="1" smtClean="0"/>
              <a:t>Conard</a:t>
            </a:r>
            <a:endParaRPr lang="en-US" dirty="0" smtClean="0"/>
          </a:p>
          <a:p>
            <a:r>
              <a:rPr lang="en-US" dirty="0" smtClean="0"/>
              <a:t>Dan Smith</a:t>
            </a:r>
          </a:p>
          <a:p>
            <a:r>
              <a:rPr lang="en-US" dirty="0" smtClean="0"/>
              <a:t>Helen Hart</a:t>
            </a:r>
          </a:p>
          <a:p>
            <a:r>
              <a:rPr lang="en-US" dirty="0" smtClean="0"/>
              <a:t>Mark </a:t>
            </a:r>
            <a:r>
              <a:rPr lang="en-US" dirty="0" err="1" smtClean="0"/>
              <a:t>Kochte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103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– APL Club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Friends and Family Star </a:t>
            </a:r>
            <a:r>
              <a:rPr lang="en-US" dirty="0" smtClean="0"/>
              <a:t>Party Second Attempt– November 8, </a:t>
            </a:r>
            <a:r>
              <a:rPr lang="en-US" dirty="0"/>
              <a:t>2013</a:t>
            </a:r>
          </a:p>
          <a:p>
            <a:r>
              <a:rPr lang="en-US" dirty="0"/>
              <a:t>Possible Solar Observing Session – </a:t>
            </a:r>
            <a:r>
              <a:rPr lang="en-US" dirty="0" smtClean="0"/>
              <a:t>November 19, </a:t>
            </a:r>
            <a:r>
              <a:rPr lang="en-US" dirty="0"/>
              <a:t>2013</a:t>
            </a:r>
          </a:p>
          <a:p>
            <a:r>
              <a:rPr lang="en-US" dirty="0" smtClean="0"/>
              <a:t>Next Club Meeting – </a:t>
            </a:r>
            <a:r>
              <a:rPr lang="en-US" dirty="0" smtClean="0"/>
              <a:t>November 20, </a:t>
            </a:r>
            <a:r>
              <a:rPr lang="en-US" dirty="0" smtClean="0"/>
              <a:t>2013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alk </a:t>
            </a:r>
            <a:r>
              <a:rPr lang="en-US" dirty="0"/>
              <a:t>by Ron Farris on solar </a:t>
            </a:r>
            <a:r>
              <a:rPr lang="en-US" dirty="0" smtClean="0"/>
              <a:t>observing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934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- Regional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8160"/>
          </a:xfrm>
        </p:spPr>
        <p:txBody>
          <a:bodyPr>
            <a:normAutofit fontScale="70000" lnSpcReduction="20000"/>
          </a:bodyPr>
          <a:lstStyle/>
          <a:p>
            <a:r>
              <a:rPr lang="en-US" u="sng" dirty="0">
                <a:solidFill>
                  <a:srgbClr val="E5DAF6"/>
                </a:solidFill>
              </a:rPr>
              <a:t>HAL Public Star Party</a:t>
            </a:r>
            <a:r>
              <a:rPr lang="en-US" dirty="0">
                <a:solidFill>
                  <a:srgbClr val="E5DAF6"/>
                </a:solidFill>
              </a:rPr>
              <a:t> </a:t>
            </a:r>
            <a:r>
              <a:rPr lang="en-US" dirty="0"/>
              <a:t>– Nov. 9, 2013 – Alpha Ridge Park, </a:t>
            </a:r>
            <a:r>
              <a:rPr lang="en-US" dirty="0" err="1"/>
              <a:t>Marriottsville</a:t>
            </a:r>
            <a:r>
              <a:rPr lang="en-US" dirty="0"/>
              <a:t>, MD</a:t>
            </a:r>
          </a:p>
          <a:p>
            <a:r>
              <a:rPr lang="en-US" u="sng" dirty="0" smtClean="0"/>
              <a:t>Winter Star Party 2014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Feb. 24 - Mar. </a:t>
            </a:r>
            <a:r>
              <a:rPr lang="en-US" dirty="0"/>
              <a:t>2, </a:t>
            </a:r>
            <a:r>
              <a:rPr lang="en-US" dirty="0" smtClean="0"/>
              <a:t>2014 </a:t>
            </a:r>
            <a:r>
              <a:rPr lang="en-US" dirty="0"/>
              <a:t>– </a:t>
            </a:r>
            <a:r>
              <a:rPr lang="en-US" dirty="0" smtClean="0"/>
              <a:t>Southern </a:t>
            </a:r>
            <a:r>
              <a:rPr lang="en-US" dirty="0"/>
              <a:t>Cross Astronomical Society </a:t>
            </a:r>
            <a:r>
              <a:rPr lang="en-US" dirty="0" smtClean="0"/>
              <a:t>- Scout </a:t>
            </a:r>
            <a:r>
              <a:rPr lang="en-US" dirty="0"/>
              <a:t>Key, Florida</a:t>
            </a:r>
            <a:endParaRPr lang="en-US" u="sng" dirty="0" smtClean="0">
              <a:solidFill>
                <a:srgbClr val="E5DAF6"/>
              </a:solidFill>
            </a:endParaRPr>
          </a:p>
          <a:p>
            <a:r>
              <a:rPr lang="en-US" u="sng" dirty="0" smtClean="0">
                <a:solidFill>
                  <a:srgbClr val="E2D8F2"/>
                </a:solidFill>
              </a:rPr>
              <a:t>NEAF/NEAIC 23</a:t>
            </a:r>
            <a:r>
              <a:rPr lang="en-US" dirty="0" smtClean="0">
                <a:solidFill>
                  <a:srgbClr val="E2D8F2"/>
                </a:solidFill>
              </a:rPr>
              <a:t> – </a:t>
            </a:r>
            <a:r>
              <a:rPr lang="en-US" dirty="0" smtClean="0"/>
              <a:t>Apr. 12 - 13, 2014 </a:t>
            </a:r>
            <a:r>
              <a:rPr lang="en-US" dirty="0"/>
              <a:t>– </a:t>
            </a:r>
            <a:r>
              <a:rPr lang="en-US" dirty="0" smtClean="0"/>
              <a:t>Rockland </a:t>
            </a:r>
            <a:r>
              <a:rPr lang="en-US" dirty="0"/>
              <a:t>Astronomy Club and S&amp;</a:t>
            </a:r>
            <a:r>
              <a:rPr lang="en-US" dirty="0" smtClean="0"/>
              <a:t>T - Rockland </a:t>
            </a:r>
            <a:r>
              <a:rPr lang="en-US" dirty="0"/>
              <a:t>Community College, Suffern, New </a:t>
            </a:r>
            <a:r>
              <a:rPr lang="en-US" dirty="0" smtClean="0"/>
              <a:t>York</a:t>
            </a:r>
          </a:p>
          <a:p>
            <a:r>
              <a:rPr lang="en-US" u="sng" dirty="0" smtClean="0">
                <a:solidFill>
                  <a:srgbClr val="E2D8F2"/>
                </a:solidFill>
              </a:rPr>
              <a:t>Texas Star Party 2014</a:t>
            </a:r>
            <a:r>
              <a:rPr lang="en-US" dirty="0" smtClean="0">
                <a:solidFill>
                  <a:srgbClr val="E2D8F2"/>
                </a:solidFill>
              </a:rPr>
              <a:t> </a:t>
            </a:r>
            <a:r>
              <a:rPr lang="en-US" dirty="0"/>
              <a:t>– </a:t>
            </a:r>
            <a:r>
              <a:rPr lang="en-US" dirty="0" smtClean="0"/>
              <a:t>May 25 – Jun. </a:t>
            </a:r>
            <a:r>
              <a:rPr lang="en-US" dirty="0"/>
              <a:t>1, </a:t>
            </a:r>
            <a:r>
              <a:rPr lang="en-US" dirty="0" smtClean="0"/>
              <a:t>2014 </a:t>
            </a:r>
            <a:r>
              <a:rPr lang="en-US" dirty="0"/>
              <a:t>– </a:t>
            </a:r>
            <a:r>
              <a:rPr lang="en-US" dirty="0" smtClean="0"/>
              <a:t>Astronomical </a:t>
            </a:r>
            <a:r>
              <a:rPr lang="en-US" dirty="0"/>
              <a:t>League Southwest </a:t>
            </a:r>
            <a:r>
              <a:rPr lang="en-US" dirty="0" smtClean="0"/>
              <a:t>Region - Prude </a:t>
            </a:r>
            <a:r>
              <a:rPr lang="en-US" dirty="0"/>
              <a:t>Ranch near Fort Davis, </a:t>
            </a:r>
            <a:r>
              <a:rPr lang="en-US" dirty="0" smtClean="0"/>
              <a:t>Texas</a:t>
            </a:r>
          </a:p>
          <a:p>
            <a:r>
              <a:rPr lang="en-US" u="sng" dirty="0" err="1" smtClean="0">
                <a:solidFill>
                  <a:srgbClr val="E2D8F2"/>
                </a:solidFill>
              </a:rPr>
              <a:t>Greenbank</a:t>
            </a:r>
            <a:r>
              <a:rPr lang="en-US" u="sng" dirty="0" smtClean="0">
                <a:solidFill>
                  <a:srgbClr val="E2D8F2"/>
                </a:solidFill>
              </a:rPr>
              <a:t> </a:t>
            </a:r>
            <a:r>
              <a:rPr lang="en-US" u="sng" dirty="0" err="1" smtClean="0">
                <a:solidFill>
                  <a:srgbClr val="E2D8F2"/>
                </a:solidFill>
              </a:rPr>
              <a:t>StarQuest</a:t>
            </a:r>
            <a:r>
              <a:rPr lang="en-US" u="sng" dirty="0" smtClean="0">
                <a:solidFill>
                  <a:srgbClr val="E2D8F2"/>
                </a:solidFill>
              </a:rPr>
              <a:t> XI</a:t>
            </a:r>
            <a:r>
              <a:rPr lang="en-US" dirty="0" smtClean="0">
                <a:solidFill>
                  <a:srgbClr val="E2D8F2"/>
                </a:solidFill>
              </a:rPr>
              <a:t> </a:t>
            </a:r>
            <a:r>
              <a:rPr lang="en-US" dirty="0"/>
              <a:t>– </a:t>
            </a:r>
            <a:r>
              <a:rPr lang="en-US" dirty="0" smtClean="0"/>
              <a:t>Jun. 25 </a:t>
            </a:r>
            <a:r>
              <a:rPr lang="en-US" dirty="0"/>
              <a:t>- </a:t>
            </a:r>
            <a:r>
              <a:rPr lang="en-US" dirty="0" smtClean="0"/>
              <a:t>28, 2014 </a:t>
            </a:r>
            <a:r>
              <a:rPr lang="en-US" dirty="0"/>
              <a:t>– </a:t>
            </a:r>
            <a:r>
              <a:rPr lang="en-US" dirty="0" smtClean="0"/>
              <a:t>National </a:t>
            </a:r>
            <a:r>
              <a:rPr lang="en-US" dirty="0"/>
              <a:t>Radio Astronomy </a:t>
            </a:r>
            <a:r>
              <a:rPr lang="en-US" dirty="0" smtClean="0"/>
              <a:t>Observatory - </a:t>
            </a:r>
            <a:r>
              <a:rPr lang="en-US" dirty="0" err="1" smtClean="0"/>
              <a:t>Greenbank</a:t>
            </a:r>
            <a:r>
              <a:rPr lang="en-US" dirty="0"/>
              <a:t>, </a:t>
            </a:r>
            <a:r>
              <a:rPr lang="en-US" dirty="0" smtClean="0"/>
              <a:t>WV</a:t>
            </a:r>
          </a:p>
          <a:p>
            <a:r>
              <a:rPr lang="en-US" u="sng" dirty="0" err="1" smtClean="0"/>
              <a:t>Stellafane</a:t>
            </a:r>
            <a:r>
              <a:rPr lang="en-US" u="sng" dirty="0" smtClean="0"/>
              <a:t> Convention</a:t>
            </a:r>
            <a:r>
              <a:rPr lang="en-US" dirty="0" smtClean="0"/>
              <a:t> – Jul. 24 - 27, 2014 – Springfield, VT</a:t>
            </a:r>
          </a:p>
          <a:p>
            <a:r>
              <a:rPr lang="en-US" u="sng" dirty="0" smtClean="0"/>
              <a:t>NOVAC AHSP 10</a:t>
            </a:r>
            <a:r>
              <a:rPr lang="en-US" dirty="0" smtClean="0"/>
              <a:t> – Aug.22 - 26, 2014 – Spruce Knob, WV</a:t>
            </a:r>
          </a:p>
          <a:p>
            <a:endParaRPr lang="en-US" u="sng" dirty="0">
              <a:solidFill>
                <a:srgbClr val="E2D8F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4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smtClean="0"/>
              <a:t>Guest Speaker: Claudia </a:t>
            </a:r>
            <a:r>
              <a:rPr lang="en-US" sz="4000" dirty="0" err="1" smtClean="0"/>
              <a:t>Knez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99799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PL_Astronomy_Club_Treasury_Report_Template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554</Words>
  <Application>Microsoft Macintosh PowerPoint</Application>
  <PresentationFormat>On-screen Show (4:3)</PresentationFormat>
  <Paragraphs>112</Paragraphs>
  <Slides>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APL_Astronomy_Club_Treasury_Report_Template</vt:lpstr>
      <vt:lpstr>Document</vt:lpstr>
      <vt:lpstr>APL Astronomy Club Meeting</vt:lpstr>
      <vt:lpstr>Agenda</vt:lpstr>
      <vt:lpstr>APL Astronomy Club Treasury October 16, 2013</vt:lpstr>
      <vt:lpstr>FY 14 Budget Request</vt:lpstr>
      <vt:lpstr>Equipment Check-out</vt:lpstr>
      <vt:lpstr>Upcoming Events – APL Club</vt:lpstr>
      <vt:lpstr>Upcoming Events - Regional</vt:lpstr>
      <vt:lpstr>PowerPoint Presentation</vt:lpstr>
    </vt:vector>
  </TitlesOfParts>
  <Company>JHU/APL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 Astronomy Club</dc:title>
  <dc:creator>Daniel Smith</dc:creator>
  <cp:lastModifiedBy>Daniel Smith</cp:lastModifiedBy>
  <cp:revision>38</cp:revision>
  <dcterms:created xsi:type="dcterms:W3CDTF">2013-07-16T22:06:01Z</dcterms:created>
  <dcterms:modified xsi:type="dcterms:W3CDTF">2013-10-16T14:26:58Z</dcterms:modified>
</cp:coreProperties>
</file>