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8" r:id="rId2"/>
    <p:sldId id="259" r:id="rId3"/>
    <p:sldId id="278" r:id="rId4"/>
    <p:sldId id="279" r:id="rId5"/>
    <p:sldId id="280" r:id="rId6"/>
    <p:sldId id="275" r:id="rId7"/>
    <p:sldId id="277" r:id="rId8"/>
    <p:sldId id="272" r:id="rId9"/>
    <p:sldId id="273" r:id="rId10"/>
    <p:sldId id="271" r:id="rId11"/>
    <p:sldId id="28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116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11/20/13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11/20/13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media/set/?set=a.246797525477793.1073741836.112568992233981&amp;type=1&amp;l=42e1eb936f" TargetMode="External"/><Relationship Id="rId4" Type="http://schemas.openxmlformats.org/officeDocument/2006/relationships/hyperlink" Target="http://www.youtube.com/watch?v=fq6MNmuaoe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acebook.com/media/set/?set=a.10151897600918880.1073741881.593028879&amp;type=1&amp;l=9ae594855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November 20, </a:t>
            </a:r>
            <a:r>
              <a:rPr lang="en-US" dirty="0" smtClean="0"/>
              <a:t>2013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</a:t>
            </a:r>
            <a:r>
              <a:rPr lang="en-US" dirty="0" smtClean="0"/>
              <a:t>report</a:t>
            </a:r>
          </a:p>
          <a:p>
            <a:r>
              <a:rPr lang="en-US" dirty="0" smtClean="0"/>
              <a:t>Star Party report</a:t>
            </a:r>
            <a:endParaRPr lang="en-US" dirty="0" smtClean="0"/>
          </a:p>
          <a:p>
            <a:r>
              <a:rPr lang="en-US" dirty="0" smtClean="0"/>
              <a:t>FY 2014 budget request</a:t>
            </a:r>
          </a:p>
          <a:p>
            <a:r>
              <a:rPr lang="en-US" dirty="0" smtClean="0"/>
              <a:t>Equipment Check-out</a:t>
            </a:r>
          </a:p>
          <a:p>
            <a:r>
              <a:rPr lang="en-US" dirty="0" smtClean="0"/>
              <a:t>Upcoming </a:t>
            </a:r>
            <a:r>
              <a:rPr lang="en-US" dirty="0"/>
              <a:t>Events</a:t>
            </a:r>
          </a:p>
          <a:p>
            <a:r>
              <a:rPr lang="en-US" dirty="0" smtClean="0"/>
              <a:t>Guest Speaker: </a:t>
            </a:r>
            <a:r>
              <a:rPr lang="en-US" dirty="0" smtClean="0"/>
              <a:t>David </a:t>
            </a:r>
            <a:r>
              <a:rPr lang="en-US" dirty="0" err="1" smtClean="0"/>
              <a:t>Vasholz</a:t>
            </a:r>
            <a:endParaRPr lang="en-US" dirty="0" smtClean="0"/>
          </a:p>
          <a:p>
            <a:r>
              <a:rPr lang="en-US" dirty="0" smtClean="0"/>
              <a:t>Observing reports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</a:rPr>
              <a:t>APL Astronomy Club Treasury</a:t>
            </a:r>
            <a:r>
              <a:rPr lang="en-US" smtClean="0">
                <a:ea typeface="ＭＳ Ｐゴシック" pitchFamily="-110" charset="-128"/>
              </a:rPr>
              <a:t/>
            </a:r>
            <a:br>
              <a:rPr lang="en-US" smtClean="0">
                <a:ea typeface="ＭＳ Ｐゴシック" pitchFamily="-110" charset="-128"/>
              </a:rPr>
            </a:br>
            <a:r>
              <a:rPr lang="en-US" sz="2000" smtClean="0">
                <a:solidFill>
                  <a:schemeClr val="tx1"/>
                </a:solidFill>
                <a:ea typeface="ＭＳ Ｐゴシック" pitchFamily="-110" charset="-128"/>
              </a:rPr>
              <a:t>November 20, 2013</a:t>
            </a:r>
            <a:endParaRPr lang="en-US" dirty="0" smtClean="0">
              <a:solidFill>
                <a:schemeClr val="tx1"/>
              </a:solidFill>
              <a:ea typeface="ＭＳ Ｐゴシック" pitchFamily="-110" charset="-128"/>
            </a:endParaRPr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454907"/>
              </p:ext>
            </p:extLst>
          </p:nvPr>
        </p:nvGraphicFramePr>
        <p:xfrm>
          <a:off x="304800" y="1295400"/>
          <a:ext cx="8458200" cy="4648200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2013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22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members have paid dues (16 paid in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2012)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Ryan T. McMichael (Bldg 200) joined in October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$ 505.50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None (no reimbursements outstanding)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$ 224.09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(20 November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$ 927.13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3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Grants usually announced in November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$ 0.00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425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Party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Star Party 8 November 2013 by 60 </a:t>
            </a:r>
            <a:r>
              <a:rPr lang="en-US" dirty="0" err="1" smtClean="0"/>
              <a:t>ft</a:t>
            </a:r>
            <a:r>
              <a:rPr lang="en-US" dirty="0" smtClean="0"/>
              <a:t> dish - 6 pm - 10:30 pm</a:t>
            </a:r>
          </a:p>
          <a:p>
            <a:r>
              <a:rPr lang="en-US" dirty="0" smtClean="0"/>
              <a:t>Very well attended</a:t>
            </a:r>
          </a:p>
          <a:p>
            <a:pPr lvl="1"/>
            <a:r>
              <a:rPr lang="en-US" dirty="0" smtClean="0"/>
              <a:t>~50? folks - all ages, but lots of kids</a:t>
            </a:r>
          </a:p>
          <a:p>
            <a:pPr lvl="1"/>
            <a:r>
              <a:rPr lang="en-US" dirty="0" smtClean="0"/>
              <a:t>cub scout den</a:t>
            </a:r>
          </a:p>
          <a:p>
            <a:r>
              <a:rPr lang="en-US" dirty="0" smtClean="0"/>
              <a:t>Four scopes set up</a:t>
            </a:r>
          </a:p>
          <a:p>
            <a:pPr lvl="1"/>
            <a:r>
              <a:rPr lang="en-US" dirty="0" smtClean="0"/>
              <a:t>Club -&gt; Meade 16" Dob; </a:t>
            </a:r>
            <a:r>
              <a:rPr lang="en-US" dirty="0" err="1" smtClean="0"/>
              <a:t>Stellarvue</a:t>
            </a:r>
            <a:r>
              <a:rPr lang="en-US" dirty="0" smtClean="0"/>
              <a:t> 102 mm</a:t>
            </a:r>
          </a:p>
          <a:p>
            <a:pPr lvl="1"/>
            <a:r>
              <a:rPr lang="en-US" dirty="0" err="1" smtClean="0"/>
              <a:t>Pers</a:t>
            </a:r>
            <a:r>
              <a:rPr lang="en-US" dirty="0" smtClean="0"/>
              <a:t> -&gt; </a:t>
            </a:r>
            <a:r>
              <a:rPr lang="en-US" dirty="0" err="1" smtClean="0"/>
              <a:t>Celestron</a:t>
            </a:r>
            <a:r>
              <a:rPr lang="en-US" dirty="0" smtClean="0"/>
              <a:t> </a:t>
            </a:r>
            <a:r>
              <a:rPr lang="en-US" dirty="0" smtClean="0"/>
              <a:t>130 mm </a:t>
            </a:r>
            <a:r>
              <a:rPr lang="en-US" dirty="0" smtClean="0"/>
              <a:t>Newtonian and 6" SCT;  7 x 35 </a:t>
            </a:r>
            <a:r>
              <a:rPr lang="en-US" dirty="0" err="1" smtClean="0"/>
              <a:t>binocs</a:t>
            </a:r>
            <a:endParaRPr lang="en-US" dirty="0" smtClean="0"/>
          </a:p>
          <a:p>
            <a:r>
              <a:rPr lang="en-US" dirty="0" smtClean="0"/>
              <a:t>Heavenly bodies observed</a:t>
            </a:r>
          </a:p>
          <a:p>
            <a:pPr lvl="1"/>
            <a:r>
              <a:rPr lang="en-US" dirty="0" smtClean="0"/>
              <a:t>Moon (near first quarter), Venus, Neptune, Uranus, Jupiter</a:t>
            </a:r>
          </a:p>
          <a:p>
            <a:pPr lvl="1"/>
            <a:r>
              <a:rPr lang="en-US" dirty="0" smtClean="0"/>
              <a:t>M57 (ring), M31 (</a:t>
            </a:r>
            <a:r>
              <a:rPr lang="en-US" dirty="0" err="1" smtClean="0"/>
              <a:t>andromeda</a:t>
            </a:r>
            <a:r>
              <a:rPr lang="en-US" dirty="0" smtClean="0"/>
              <a:t> and companion), M13 and M15 Globs, NGC 869 (double cluster), eta </a:t>
            </a:r>
            <a:r>
              <a:rPr lang="en-US" dirty="0" err="1" smtClean="0"/>
              <a:t>cas</a:t>
            </a:r>
            <a:r>
              <a:rPr lang="en-US" dirty="0" smtClean="0"/>
              <a:t> double, Orion nebula...</a:t>
            </a:r>
          </a:p>
          <a:p>
            <a:r>
              <a:rPr lang="en-US" dirty="0" smtClean="0"/>
              <a:t>Conditions</a:t>
            </a:r>
          </a:p>
          <a:p>
            <a:pPr lvl="1"/>
            <a:r>
              <a:rPr lang="en-US" dirty="0" smtClean="0"/>
              <a:t>Good except for </a:t>
            </a:r>
            <a:r>
              <a:rPr lang="en-US" dirty="0" err="1" smtClean="0"/>
              <a:t>Bldg</a:t>
            </a:r>
            <a:r>
              <a:rPr lang="en-US" dirty="0" smtClean="0"/>
              <a:t> 21 parking lot lights and a bright motion-activated light at entrance to </a:t>
            </a:r>
            <a:r>
              <a:rPr lang="en-US" dirty="0" err="1" smtClean="0"/>
              <a:t>Bldg</a:t>
            </a:r>
            <a:r>
              <a:rPr lang="en-US" dirty="0" smtClean="0"/>
              <a:t> 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902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 Party Report (cont'd)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Thanks to:</a:t>
            </a:r>
          </a:p>
          <a:p>
            <a:pPr lvl="1"/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r>
              <a:rPr lang="en-US" dirty="0" smtClean="0"/>
              <a:t>, Christine </a:t>
            </a:r>
            <a:r>
              <a:rPr lang="en-US" dirty="0" err="1" smtClean="0"/>
              <a:t>Krider</a:t>
            </a:r>
            <a:r>
              <a:rPr lang="en-US" dirty="0" smtClean="0"/>
              <a:t>, Helen Hart, and Dave Gresham for arrangements</a:t>
            </a:r>
          </a:p>
          <a:p>
            <a:pPr lvl="1"/>
            <a:r>
              <a:rPr lang="en-US" dirty="0" err="1" smtClean="0"/>
              <a:t>Uday</a:t>
            </a:r>
            <a:r>
              <a:rPr lang="en-US" dirty="0" smtClean="0"/>
              <a:t> Shankar, Frank Morgan, Ryan McMichael, Dan Smith, and Dave Tillman for manning telescopes</a:t>
            </a:r>
            <a:endParaRPr lang="en-US" dirty="0"/>
          </a:p>
          <a:p>
            <a:pPr lvl="1"/>
            <a:r>
              <a:rPr lang="en-US" dirty="0" smtClean="0"/>
              <a:t>Special thanks to Dawn </a:t>
            </a:r>
            <a:r>
              <a:rPr lang="en-US" dirty="0" err="1" smtClean="0"/>
              <a:t>Turney</a:t>
            </a:r>
            <a:r>
              <a:rPr lang="en-US" dirty="0" smtClean="0"/>
              <a:t> for </a:t>
            </a:r>
            <a:r>
              <a:rPr lang="en-US" dirty="0" smtClean="0"/>
              <a:t>bringing hot chocolate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r>
              <a:rPr lang="en-US" dirty="0" smtClean="0"/>
              <a:t>Visitors were very happy with Moon views, 50% phase Venus, and many other sights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5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987635"/>
              </p:ext>
            </p:extLst>
          </p:nvPr>
        </p:nvGraphicFramePr>
        <p:xfrm>
          <a:off x="729471" y="1589837"/>
          <a:ext cx="7803048" cy="4647272"/>
        </p:xfrm>
        <a:graphic>
          <a:graphicData uri="http://schemas.openxmlformats.org/drawingml/2006/table">
            <a:tbl>
              <a:tblPr/>
              <a:tblGrid>
                <a:gridCol w="4670381"/>
                <a:gridCol w="968963"/>
                <a:gridCol w="1100666"/>
                <a:gridCol w="1063038"/>
              </a:tblGrid>
              <a:tr h="5062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Expected Cost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Requested APL Funding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Champion</a:t>
                      </a:r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Optical Tube Assembly (OTA) with right-angle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$1,000.00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OTA case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Right-angle finder scope for 8" OTA*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Equatorial mount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Sky-Watcher AllView mount for H-alpha Lunt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$399.00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Zoom eyepiece for Lunt </a:t>
                      </a:r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-K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Filter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$160.00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$128.00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Illuminated reticle eyepiece*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Case for Orion 8"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15x70 Celestron binoculars*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JMI counterweight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Telrad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Observer's handbook 2014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$38.20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$30.56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Turn Left at Orion - Book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TOTAL COSTS: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$3,256.20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$2,604.96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* = lower priority items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order to minimize the chance of misplacing club equipment, the club will begin using the new equipment check-out form and the associated procedure for borrowing club equipment.</a:t>
            </a:r>
          </a:p>
          <a:p>
            <a:endParaRPr lang="en-US" dirty="0"/>
          </a:p>
          <a:p>
            <a:r>
              <a:rPr lang="en-US" dirty="0" smtClean="0"/>
              <a:t>Equipment room key-holders will need to sign off on check-outs and “parking lot” exchanges.</a:t>
            </a:r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Possible </a:t>
            </a:r>
            <a:r>
              <a:rPr lang="en-US" dirty="0"/>
              <a:t>Solar Observing Session – </a:t>
            </a:r>
            <a:r>
              <a:rPr lang="en-US" dirty="0" smtClean="0"/>
              <a:t>December 17, </a:t>
            </a:r>
            <a:r>
              <a:rPr lang="en-US" dirty="0"/>
              <a:t>2013</a:t>
            </a:r>
          </a:p>
          <a:p>
            <a:r>
              <a:rPr lang="en-US" dirty="0" smtClean="0"/>
              <a:t>Next Club Meeting – </a:t>
            </a:r>
            <a:r>
              <a:rPr lang="en-US" dirty="0" smtClean="0"/>
              <a:t>December 18, </a:t>
            </a:r>
            <a:r>
              <a:rPr lang="en-US" dirty="0" smtClean="0"/>
              <a:t>2013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alk </a:t>
            </a:r>
            <a:r>
              <a:rPr lang="en-US" dirty="0"/>
              <a:t>by </a:t>
            </a:r>
            <a:r>
              <a:rPr lang="en-US" dirty="0" smtClean="0"/>
              <a:t>Ron </a:t>
            </a:r>
            <a:r>
              <a:rPr lang="en-US" dirty="0" err="1" smtClean="0"/>
              <a:t>Vervack</a:t>
            </a:r>
            <a:r>
              <a:rPr lang="en-US" dirty="0" smtClean="0"/>
              <a:t> on Comet ISON</a:t>
            </a:r>
            <a:endParaRPr lang="en-US" dirty="0"/>
          </a:p>
          <a:p>
            <a:r>
              <a:rPr lang="en-US" dirty="0" smtClean="0"/>
              <a:t>Possible Members-only Dark Sky Star Party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 smtClean="0"/>
              <a:t>Winter </a:t>
            </a:r>
            <a:r>
              <a:rPr lang="en-US" u="sng" dirty="0" smtClean="0"/>
              <a:t>Star Party 2014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Feb. 24 - Mar. </a:t>
            </a:r>
            <a:r>
              <a:rPr lang="en-US" dirty="0"/>
              <a:t>2, </a:t>
            </a:r>
            <a:r>
              <a:rPr lang="en-US" dirty="0" smtClean="0"/>
              <a:t>2014 </a:t>
            </a:r>
            <a:r>
              <a:rPr lang="en-US" dirty="0"/>
              <a:t>– </a:t>
            </a:r>
            <a:r>
              <a:rPr lang="en-US" dirty="0" smtClean="0"/>
              <a:t>Southern </a:t>
            </a:r>
            <a:r>
              <a:rPr lang="en-US" dirty="0"/>
              <a:t>Cross Astronomical Society </a:t>
            </a:r>
            <a:r>
              <a:rPr lang="en-US" dirty="0" smtClean="0"/>
              <a:t>- Scout </a:t>
            </a:r>
            <a:r>
              <a:rPr lang="en-US" dirty="0"/>
              <a:t>Key, Florida</a:t>
            </a:r>
            <a:endParaRPr lang="en-US" u="sng" dirty="0" smtClean="0">
              <a:solidFill>
                <a:srgbClr val="E5DAF6"/>
              </a:solidFill>
            </a:endParaRPr>
          </a:p>
          <a:p>
            <a:r>
              <a:rPr lang="en-US" u="sng" dirty="0" smtClean="0">
                <a:solidFill>
                  <a:srgbClr val="E2D8F2"/>
                </a:solidFill>
              </a:rPr>
              <a:t>NEAF/NEAIC 23</a:t>
            </a:r>
            <a:r>
              <a:rPr lang="en-US" dirty="0" smtClean="0">
                <a:solidFill>
                  <a:srgbClr val="E2D8F2"/>
                </a:solidFill>
              </a:rPr>
              <a:t> – </a:t>
            </a:r>
            <a:r>
              <a:rPr lang="en-US" dirty="0" smtClean="0"/>
              <a:t>Apr. 12 - 13, 2014 </a:t>
            </a:r>
            <a:r>
              <a:rPr lang="en-US" dirty="0"/>
              <a:t>– </a:t>
            </a:r>
            <a:r>
              <a:rPr lang="en-US" dirty="0" smtClean="0"/>
              <a:t>Rockland </a:t>
            </a:r>
            <a:r>
              <a:rPr lang="en-US" dirty="0"/>
              <a:t>Astronomy Club and S&amp;</a:t>
            </a:r>
            <a:r>
              <a:rPr lang="en-US" dirty="0" smtClean="0"/>
              <a:t>T - Rockland </a:t>
            </a:r>
            <a:r>
              <a:rPr lang="en-US" dirty="0"/>
              <a:t>Community College, Suffern, New </a:t>
            </a:r>
            <a:r>
              <a:rPr lang="en-US" dirty="0" smtClean="0"/>
              <a:t>York</a:t>
            </a:r>
          </a:p>
          <a:p>
            <a:r>
              <a:rPr lang="en-US" u="sng" dirty="0" smtClean="0">
                <a:solidFill>
                  <a:srgbClr val="E2D8F2"/>
                </a:solidFill>
              </a:rPr>
              <a:t>Texas Star Party 2014</a:t>
            </a:r>
            <a:r>
              <a:rPr lang="en-US" dirty="0" smtClean="0">
                <a:solidFill>
                  <a:srgbClr val="E2D8F2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May 25 – Jun. </a:t>
            </a:r>
            <a:r>
              <a:rPr lang="en-US" dirty="0"/>
              <a:t>1, </a:t>
            </a:r>
            <a:r>
              <a:rPr lang="en-US" dirty="0" smtClean="0"/>
              <a:t>2014 </a:t>
            </a:r>
            <a:r>
              <a:rPr lang="en-US" dirty="0"/>
              <a:t>– </a:t>
            </a:r>
            <a:r>
              <a:rPr lang="en-US" dirty="0" smtClean="0"/>
              <a:t>Astronomical </a:t>
            </a:r>
            <a:r>
              <a:rPr lang="en-US" dirty="0"/>
              <a:t>League Southwest </a:t>
            </a:r>
            <a:r>
              <a:rPr lang="en-US" dirty="0" smtClean="0"/>
              <a:t>Region - Prude </a:t>
            </a:r>
            <a:r>
              <a:rPr lang="en-US" dirty="0"/>
              <a:t>Ranch near Fort Davis, </a:t>
            </a:r>
            <a:r>
              <a:rPr lang="en-US" dirty="0" smtClean="0"/>
              <a:t>Texas</a:t>
            </a:r>
          </a:p>
          <a:p>
            <a:r>
              <a:rPr lang="en-US" u="sng" dirty="0" err="1" smtClean="0">
                <a:solidFill>
                  <a:srgbClr val="E2D8F2"/>
                </a:solidFill>
              </a:rPr>
              <a:t>Greenbank</a:t>
            </a:r>
            <a:r>
              <a:rPr lang="en-US" u="sng" dirty="0" smtClean="0">
                <a:solidFill>
                  <a:srgbClr val="E2D8F2"/>
                </a:solidFill>
              </a:rPr>
              <a:t> </a:t>
            </a:r>
            <a:r>
              <a:rPr lang="en-US" u="sng" dirty="0" err="1" smtClean="0">
                <a:solidFill>
                  <a:srgbClr val="E2D8F2"/>
                </a:solidFill>
              </a:rPr>
              <a:t>StarQuest</a:t>
            </a:r>
            <a:r>
              <a:rPr lang="en-US" u="sng" dirty="0" smtClean="0">
                <a:solidFill>
                  <a:srgbClr val="E2D8F2"/>
                </a:solidFill>
              </a:rPr>
              <a:t> XI</a:t>
            </a:r>
            <a:r>
              <a:rPr lang="en-US" dirty="0" smtClean="0">
                <a:solidFill>
                  <a:srgbClr val="E2D8F2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Jun. 25 </a:t>
            </a:r>
            <a:r>
              <a:rPr lang="en-US" dirty="0"/>
              <a:t>- </a:t>
            </a:r>
            <a:r>
              <a:rPr lang="en-US" dirty="0" smtClean="0"/>
              <a:t>28, 2014 </a:t>
            </a:r>
            <a:r>
              <a:rPr lang="en-US" dirty="0"/>
              <a:t>– </a:t>
            </a:r>
            <a:r>
              <a:rPr lang="en-US" dirty="0" smtClean="0"/>
              <a:t>National </a:t>
            </a:r>
            <a:r>
              <a:rPr lang="en-US" dirty="0"/>
              <a:t>Radio Astronomy </a:t>
            </a:r>
            <a:r>
              <a:rPr lang="en-US" dirty="0" smtClean="0"/>
              <a:t>Observatory - </a:t>
            </a:r>
            <a:r>
              <a:rPr lang="en-US" dirty="0" err="1" smtClean="0"/>
              <a:t>Greenbank</a:t>
            </a:r>
            <a:r>
              <a:rPr lang="en-US" dirty="0"/>
              <a:t>, </a:t>
            </a:r>
            <a:r>
              <a:rPr lang="en-US" dirty="0" smtClean="0"/>
              <a:t>WV</a:t>
            </a:r>
          </a:p>
          <a:p>
            <a:r>
              <a:rPr lang="en-US" u="sng" dirty="0" err="1" smtClean="0"/>
              <a:t>Stellafane</a:t>
            </a:r>
            <a:r>
              <a:rPr lang="en-US" u="sng" dirty="0" smtClean="0"/>
              <a:t> Convention</a:t>
            </a:r>
            <a:r>
              <a:rPr lang="en-US" dirty="0" smtClean="0"/>
              <a:t> – Jul. 24 - 27, 2014 – Springfield, VT</a:t>
            </a:r>
          </a:p>
          <a:p>
            <a:r>
              <a:rPr lang="en-US" u="sng" dirty="0" smtClean="0"/>
              <a:t>NOVAC AHSP 10</a:t>
            </a:r>
            <a:r>
              <a:rPr lang="en-US" dirty="0" smtClean="0"/>
              <a:t> – Aug.22 - 26, 2014 – Spruce Knob, WV</a:t>
            </a:r>
          </a:p>
          <a:p>
            <a:endParaRPr lang="en-US" u="sng" dirty="0">
              <a:solidFill>
                <a:srgbClr val="E2D8F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Guest Speaker: </a:t>
            </a:r>
            <a:r>
              <a:rPr lang="en-US" sz="4000" dirty="0" smtClean="0"/>
              <a:t>David </a:t>
            </a:r>
            <a:r>
              <a:rPr lang="en-US" sz="4000" dirty="0" err="1" smtClean="0"/>
              <a:t>Vasholz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979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Observing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 </a:t>
            </a:r>
            <a:r>
              <a:rPr lang="en-US" dirty="0" err="1"/>
              <a:t>Kochte</a:t>
            </a:r>
            <a:r>
              <a:rPr lang="en-US" dirty="0"/>
              <a:t>: </a:t>
            </a:r>
          </a:p>
          <a:p>
            <a:pPr lvl="1"/>
            <a:r>
              <a:rPr lang="en-US" sz="1800" dirty="0">
                <a:hlinkClick r:id="rId2"/>
              </a:rPr>
              <a:t>https://www.facebook.com/media/set/?set=a.10151897600918880.1073741881.593028879&amp;type=1&amp;l=9ae5948550</a:t>
            </a:r>
            <a:endParaRPr lang="en-US" sz="1800" dirty="0"/>
          </a:p>
          <a:p>
            <a:pPr lvl="1"/>
            <a:r>
              <a:rPr lang="en-US" sz="1800" dirty="0">
                <a:hlinkClick r:id="rId3"/>
              </a:rPr>
              <a:t>https://www.facebook.com/media/set/?set=a.246797525477793.1073741836.112568992233981&amp;type=1&amp;l=42e1eb936f</a:t>
            </a:r>
            <a:endParaRPr lang="en-US" sz="1800" dirty="0"/>
          </a:p>
          <a:p>
            <a:r>
              <a:rPr lang="en-US" dirty="0" smtClean="0"/>
              <a:t>Dave Dunham:</a:t>
            </a:r>
          </a:p>
          <a:p>
            <a:pPr lvl="1"/>
            <a:r>
              <a:rPr lang="en-US" dirty="0" smtClean="0"/>
              <a:t>2 asteroid </a:t>
            </a:r>
            <a:r>
              <a:rPr lang="en-US" dirty="0" err="1" smtClean="0"/>
              <a:t>occultations</a:t>
            </a:r>
            <a:endParaRPr lang="en-US" dirty="0" smtClean="0"/>
          </a:p>
          <a:p>
            <a:r>
              <a:rPr lang="en-US" dirty="0" smtClean="0"/>
              <a:t>Ryan </a:t>
            </a:r>
            <a:r>
              <a:rPr lang="en-US" dirty="0"/>
              <a:t>McMichael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://www.youtube.com/watch?v=</a:t>
            </a:r>
            <a:r>
              <a:rPr lang="en-US" dirty="0" smtClean="0">
                <a:hlinkClick r:id="rId4"/>
              </a:rPr>
              <a:t>fq6MNmuaoeM</a:t>
            </a: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3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830</Words>
  <Application>Microsoft Macintosh PowerPoint</Application>
  <PresentationFormat>On-screen Show (4:3)</PresentationFormat>
  <Paragraphs>141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APL_Astronomy_Club_Treasury_Report_Template</vt:lpstr>
      <vt:lpstr>Document</vt:lpstr>
      <vt:lpstr>APL Astronomy Club Meeting</vt:lpstr>
      <vt:lpstr>Agenda</vt:lpstr>
      <vt:lpstr>APL Astronomy Club Treasury November 20, 2013</vt:lpstr>
      <vt:lpstr>Star Party Report</vt:lpstr>
      <vt:lpstr>Star Party Report (cont'd)</vt:lpstr>
      <vt:lpstr>FY 14 Budget Request</vt:lpstr>
      <vt:lpstr>Equipment Check-out</vt:lpstr>
      <vt:lpstr>Upcoming Events – APL Club</vt:lpstr>
      <vt:lpstr>Upcoming Events - Regional</vt:lpstr>
      <vt:lpstr>PowerPoint Presentation</vt:lpstr>
      <vt:lpstr>Observing reports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42</cp:revision>
  <dcterms:created xsi:type="dcterms:W3CDTF">2013-07-16T22:06:01Z</dcterms:created>
  <dcterms:modified xsi:type="dcterms:W3CDTF">2013-11-20T16:28:43Z</dcterms:modified>
</cp:coreProperties>
</file>