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82" r:id="rId4"/>
    <p:sldId id="275" r:id="rId5"/>
    <p:sldId id="277" r:id="rId6"/>
    <p:sldId id="272" r:id="rId7"/>
    <p:sldId id="273" r:id="rId8"/>
    <p:sldId id="271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97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12/18/13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12/18/13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December 18, </a:t>
            </a:r>
            <a:r>
              <a:rPr lang="en-US" dirty="0" smtClean="0"/>
              <a:t>2013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</a:t>
            </a:r>
            <a:r>
              <a:rPr lang="en-US" dirty="0" smtClean="0"/>
              <a:t>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Guest Speaker: </a:t>
            </a:r>
            <a:r>
              <a:rPr lang="en-US" dirty="0" smtClean="0"/>
              <a:t>Ron </a:t>
            </a:r>
            <a:r>
              <a:rPr lang="en-US" dirty="0" err="1" smtClean="0"/>
              <a:t>Vervack</a:t>
            </a:r>
            <a:endParaRPr lang="en-US" dirty="0" smtClean="0"/>
          </a:p>
          <a:p>
            <a:r>
              <a:rPr lang="en-US" dirty="0" smtClean="0"/>
              <a:t>Observing reports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December 18,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154607"/>
              </p:ext>
            </p:extLst>
          </p:nvPr>
        </p:nvGraphicFramePr>
        <p:xfrm>
          <a:off x="304800" y="1295400"/>
          <a:ext cx="8458200" cy="5436782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22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2012)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$ 505.50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Carryover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$ 421.63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(18 December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$ 927.13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Grant announced December 3rd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Requests clubs delay purchases and pay for things with dues as much as possible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$ 2284.00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922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19226"/>
            <a:ext cx="82194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FY 14 grant from the Rec Office was approved in the amount of $2284.</a:t>
            </a:r>
          </a:p>
          <a:p>
            <a:r>
              <a:rPr lang="en-US" dirty="0" smtClean="0"/>
              <a:t>The members voted on the following modified budget: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																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91273"/>
              </p:ext>
            </p:extLst>
          </p:nvPr>
        </p:nvGraphicFramePr>
        <p:xfrm>
          <a:off x="599440" y="2280921"/>
          <a:ext cx="4693920" cy="435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645920"/>
              </a:tblGrid>
              <a:tr h="2979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Price</a:t>
                      </a:r>
                      <a:endParaRPr lang="en-US" sz="1400" dirty="0"/>
                    </a:p>
                  </a:txBody>
                  <a:tcPr/>
                </a:tc>
              </a:tr>
              <a:tr h="8381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8" Optical Tube Assembly</a:t>
                      </a:r>
                    </a:p>
                    <a:p>
                      <a:r>
                        <a:rPr lang="en-US" sz="1400" dirty="0" smtClean="0"/>
                        <a:t>8" case</a:t>
                      </a:r>
                    </a:p>
                    <a:p>
                      <a:r>
                        <a:rPr lang="en-US" sz="1400" dirty="0" smtClean="0"/>
                        <a:t>Right-angle finder scope</a:t>
                      </a:r>
                    </a:p>
                    <a:p>
                      <a:r>
                        <a:rPr lang="en-US" sz="1400" dirty="0" smtClean="0"/>
                        <a:t>Equatorial 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$2080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AllView</a:t>
                      </a:r>
                      <a:r>
                        <a:rPr lang="en-US" sz="1400" dirty="0" smtClean="0"/>
                        <a:t> mount for H-alpha Lunt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$400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Padded bag for Orion XTi8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JMI counterweight set for 16" Dob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1.25" Filter Set (Moon, Multi-color, OIII)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Observer's Handbook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$40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$2860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81041" y="2159001"/>
            <a:ext cx="2905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total budget of $2860 includes $576 from club funds which amounts to 20% of the total.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70880" y="3490198"/>
            <a:ext cx="29057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sale on the package deal on the 8” telescope and mount expired. </a:t>
            </a:r>
            <a:r>
              <a:rPr lang="en-US" dirty="0"/>
              <a:t>This relieves the time constraint on this </a:t>
            </a:r>
            <a:r>
              <a:rPr lang="en-US" dirty="0" smtClean="0"/>
              <a:t>purchase</a:t>
            </a:r>
            <a:r>
              <a:rPr lang="en-US" dirty="0"/>
              <a:t>;</a:t>
            </a:r>
            <a:r>
              <a:rPr lang="en-US" dirty="0" smtClean="0"/>
              <a:t> however, the package is now about $100 more than initially estimated. This can be made up from club funds, increasing the club amount to $676.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minimize the chance of misplacing club equipment, the club will begin using the new equipment check-out form and the associated procedure for borrowing club equipment.</a:t>
            </a:r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Club Meeting – </a:t>
            </a:r>
            <a:r>
              <a:rPr lang="en-US" dirty="0" smtClean="0"/>
              <a:t>January 15, </a:t>
            </a:r>
            <a:r>
              <a:rPr lang="en-US" dirty="0" smtClean="0"/>
              <a:t>2013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alk </a:t>
            </a:r>
            <a:r>
              <a:rPr lang="en-US" dirty="0"/>
              <a:t>by </a:t>
            </a:r>
            <a:r>
              <a:rPr lang="en-US" dirty="0" smtClean="0"/>
              <a:t>???</a:t>
            </a:r>
            <a:endParaRPr lang="en-US" dirty="0"/>
          </a:p>
          <a:p>
            <a:r>
              <a:rPr lang="en-US" dirty="0" smtClean="0"/>
              <a:t>Possible Members-only Dark Sky Star Party</a:t>
            </a:r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 smtClean="0"/>
              <a:t>Winter Star Party 2014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Feb. 24 - Mar. </a:t>
            </a:r>
            <a:r>
              <a:rPr lang="en-US" dirty="0"/>
              <a:t>2,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Southern </a:t>
            </a:r>
            <a:r>
              <a:rPr lang="en-US" dirty="0"/>
              <a:t>Cross Astronomical Society </a:t>
            </a:r>
            <a:r>
              <a:rPr lang="en-US" dirty="0" smtClean="0"/>
              <a:t>- Scout </a:t>
            </a:r>
            <a:r>
              <a:rPr lang="en-US" dirty="0"/>
              <a:t>Key, Florida</a:t>
            </a:r>
            <a:endParaRPr lang="en-US" u="sng" dirty="0" smtClean="0">
              <a:solidFill>
                <a:srgbClr val="E5DAF6"/>
              </a:solidFill>
            </a:endParaRPr>
          </a:p>
          <a:p>
            <a:r>
              <a:rPr lang="en-US" u="sng" dirty="0" smtClean="0">
                <a:solidFill>
                  <a:srgbClr val="E2D8F2"/>
                </a:solidFill>
              </a:rPr>
              <a:t>NEAF/NEAIC 23</a:t>
            </a:r>
            <a:r>
              <a:rPr lang="en-US" dirty="0" smtClean="0">
                <a:solidFill>
                  <a:srgbClr val="E2D8F2"/>
                </a:solidFill>
              </a:rPr>
              <a:t> – </a:t>
            </a:r>
            <a:r>
              <a:rPr lang="en-US" dirty="0" smtClean="0"/>
              <a:t>Apr. 12 - 13, 2014 </a:t>
            </a:r>
            <a:r>
              <a:rPr lang="en-US" dirty="0"/>
              <a:t>– </a:t>
            </a:r>
            <a:r>
              <a:rPr lang="en-US" dirty="0" smtClean="0"/>
              <a:t>Rockland </a:t>
            </a:r>
            <a:r>
              <a:rPr lang="en-US" dirty="0"/>
              <a:t>Astronomy Club and S&amp;</a:t>
            </a:r>
            <a:r>
              <a:rPr lang="en-US" dirty="0" smtClean="0"/>
              <a:t>T - Rockland </a:t>
            </a:r>
            <a:r>
              <a:rPr lang="en-US" dirty="0"/>
              <a:t>Community College, Suffern, New </a:t>
            </a:r>
            <a:r>
              <a:rPr lang="en-US" dirty="0" smtClean="0"/>
              <a:t>York</a:t>
            </a:r>
          </a:p>
          <a:p>
            <a:r>
              <a:rPr lang="en-US" u="sng" dirty="0" smtClean="0">
                <a:solidFill>
                  <a:srgbClr val="E2D8F2"/>
                </a:solidFill>
              </a:rPr>
              <a:t>Texas Star Party 2014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May 25 – Jun. </a:t>
            </a:r>
            <a:r>
              <a:rPr lang="en-US" dirty="0"/>
              <a:t>1,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Astronomical </a:t>
            </a:r>
            <a:r>
              <a:rPr lang="en-US" dirty="0"/>
              <a:t>League Southwest </a:t>
            </a:r>
            <a:r>
              <a:rPr lang="en-US" dirty="0" smtClean="0"/>
              <a:t>Region - Prude </a:t>
            </a:r>
            <a:r>
              <a:rPr lang="en-US" dirty="0"/>
              <a:t>Ranch near Fort Davis, </a:t>
            </a:r>
            <a:r>
              <a:rPr lang="en-US" dirty="0" smtClean="0"/>
              <a:t>Texas</a:t>
            </a:r>
          </a:p>
          <a:p>
            <a:r>
              <a:rPr lang="en-US" u="sng" dirty="0" err="1" smtClean="0">
                <a:solidFill>
                  <a:srgbClr val="E2D8F2"/>
                </a:solidFill>
              </a:rPr>
              <a:t>Greenbank</a:t>
            </a:r>
            <a:r>
              <a:rPr lang="en-US" u="sng" dirty="0" smtClean="0">
                <a:solidFill>
                  <a:srgbClr val="E2D8F2"/>
                </a:solidFill>
              </a:rPr>
              <a:t> </a:t>
            </a:r>
            <a:r>
              <a:rPr lang="en-US" u="sng" dirty="0" err="1" smtClean="0">
                <a:solidFill>
                  <a:srgbClr val="E2D8F2"/>
                </a:solidFill>
              </a:rPr>
              <a:t>StarQuest</a:t>
            </a:r>
            <a:r>
              <a:rPr lang="en-US" u="sng" dirty="0" smtClean="0">
                <a:solidFill>
                  <a:srgbClr val="E2D8F2"/>
                </a:solidFill>
              </a:rPr>
              <a:t> XI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Jun. 25 </a:t>
            </a:r>
            <a:r>
              <a:rPr lang="en-US" dirty="0"/>
              <a:t>- </a:t>
            </a:r>
            <a:r>
              <a:rPr lang="en-US" dirty="0" smtClean="0"/>
              <a:t>28, 2014 </a:t>
            </a:r>
            <a:r>
              <a:rPr lang="en-US" dirty="0"/>
              <a:t>– </a:t>
            </a:r>
            <a:r>
              <a:rPr lang="en-US" dirty="0" smtClean="0"/>
              <a:t>National </a:t>
            </a:r>
            <a:r>
              <a:rPr lang="en-US" dirty="0"/>
              <a:t>Radio Astronomy </a:t>
            </a:r>
            <a:r>
              <a:rPr lang="en-US" dirty="0" smtClean="0"/>
              <a:t>Observatory - </a:t>
            </a:r>
            <a:r>
              <a:rPr lang="en-US" dirty="0" err="1" smtClean="0"/>
              <a:t>Greenbank</a:t>
            </a:r>
            <a:r>
              <a:rPr lang="en-US" dirty="0"/>
              <a:t>, </a:t>
            </a:r>
            <a:r>
              <a:rPr lang="en-US" dirty="0" smtClean="0"/>
              <a:t>WV</a:t>
            </a:r>
          </a:p>
          <a:p>
            <a:r>
              <a:rPr lang="en-US" u="sng" dirty="0" err="1" smtClean="0"/>
              <a:t>Stellafane</a:t>
            </a:r>
            <a:r>
              <a:rPr lang="en-US" u="sng" dirty="0" smtClean="0"/>
              <a:t> Convention</a:t>
            </a:r>
            <a:r>
              <a:rPr lang="en-US" dirty="0" smtClean="0"/>
              <a:t> – Jul. 24 - 27, 2014 – Springfield, VT</a:t>
            </a:r>
          </a:p>
          <a:p>
            <a:r>
              <a:rPr lang="en-US" u="sng" dirty="0" smtClean="0"/>
              <a:t>NOVAC AHSP 10</a:t>
            </a:r>
            <a:r>
              <a:rPr lang="en-US" dirty="0" smtClean="0"/>
              <a:t> – Aug.22 - 26,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Guest Speaker: </a:t>
            </a:r>
            <a:r>
              <a:rPr lang="en-US" sz="4000" dirty="0" smtClean="0"/>
              <a:t>Ron </a:t>
            </a:r>
            <a:r>
              <a:rPr lang="en-US" sz="4000" dirty="0" err="1" smtClean="0"/>
              <a:t>Vervack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3333"/>
            <a:ext cx="8229600" cy="1143000"/>
          </a:xfrm>
        </p:spPr>
        <p:txBody>
          <a:bodyPr/>
          <a:lstStyle/>
          <a:p>
            <a:r>
              <a:rPr lang="en-US" dirty="0" smtClean="0"/>
              <a:t>Observing </a:t>
            </a:r>
            <a:r>
              <a:rPr lang="en-US" dirty="0" smtClean="0"/>
              <a:t>reports?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515</Words>
  <Application>Microsoft Macintosh PowerPoint</Application>
  <PresentationFormat>On-screen Show (4:3)</PresentationFormat>
  <Paragraphs>77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APL_Astronomy_Club_Treasury_Report_Template</vt:lpstr>
      <vt:lpstr>Document</vt:lpstr>
      <vt:lpstr>APL Astronomy Club Meeting</vt:lpstr>
      <vt:lpstr>Agenda</vt:lpstr>
      <vt:lpstr>APL Astronomy Club Treasury December 18, 2013</vt:lpstr>
      <vt:lpstr>FY 14 Budget Request</vt:lpstr>
      <vt:lpstr>Equipment Check-out</vt:lpstr>
      <vt:lpstr>Upcoming Events – APL Club</vt:lpstr>
      <vt:lpstr>Upcoming Events - Regional</vt:lpstr>
      <vt:lpstr>PowerPoint Presentation</vt:lpstr>
      <vt:lpstr>Observing reports?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47</cp:revision>
  <dcterms:created xsi:type="dcterms:W3CDTF">2013-07-16T22:06:01Z</dcterms:created>
  <dcterms:modified xsi:type="dcterms:W3CDTF">2013-12-18T15:23:28Z</dcterms:modified>
</cp:coreProperties>
</file>