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84" r:id="rId4"/>
    <p:sldId id="275" r:id="rId5"/>
    <p:sldId id="277" r:id="rId6"/>
    <p:sldId id="283" r:id="rId7"/>
    <p:sldId id="272" r:id="rId8"/>
    <p:sldId id="273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97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2/19/14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February 19, </a:t>
            </a:r>
            <a:r>
              <a:rPr lang="en-US" dirty="0" smtClean="0"/>
              <a:t>2014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</a:t>
            </a:r>
            <a:r>
              <a:rPr lang="en-US" dirty="0" smtClean="0"/>
              <a:t>report</a:t>
            </a:r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Star Party / Solar Party planning</a:t>
            </a:r>
          </a:p>
          <a:p>
            <a:r>
              <a:rPr lang="en-US" dirty="0" smtClean="0"/>
              <a:t>Upcoming </a:t>
            </a:r>
            <a:r>
              <a:rPr lang="en-US" dirty="0" smtClean="0"/>
              <a:t>Events</a:t>
            </a:r>
          </a:p>
          <a:p>
            <a:r>
              <a:rPr lang="en-US" dirty="0" smtClean="0"/>
              <a:t>Today’s Speaker: Ron Farris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APL Astronomy Club Treasury</a:t>
            </a:r>
            <a:br>
              <a:rPr lang="en-US" smtClean="0"/>
            </a:br>
            <a:r>
              <a:rPr lang="en-US" sz="2400" smtClean="0"/>
              <a:t>February 19, 2014</a:t>
            </a:r>
            <a:endParaRPr lang="en-US" dirty="0" smtClean="0"/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37917"/>
              </p:ext>
            </p:extLst>
          </p:nvPr>
        </p:nvGraphicFramePr>
        <p:xfrm>
          <a:off x="304800" y="1219200"/>
          <a:ext cx="8458200" cy="5424091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2014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New Members -&gt; Wale Akinpelu (MP6)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Re-activated members -&gt; Susan Mortensen (Bldg 21) 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14 members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have paid CY 14 dues to date (23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paid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in 2013)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$ 350.00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Carryover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$ 927.13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 Observer's Handbook (Mark Kochte) </a:t>
                      </a:r>
                    </a:p>
                    <a:p>
                      <a:pPr marL="1143000" marR="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($5.39 + $21.56 = $26.95)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  26.95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(19 February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$ 1271.74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Grant announced December 3rd, 2013 - $2284.0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1143000" marR="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Requests clubs delay purchases and pay for things with dues as much as possible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$ 2262.44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98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19226"/>
            <a:ext cx="82194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FY 14 grant from the Rec Office was approved in the amount of $2284.</a:t>
            </a:r>
          </a:p>
          <a:p>
            <a:r>
              <a:rPr lang="en-US" dirty="0" smtClean="0"/>
              <a:t>The members voted on the following modified budget: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																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002514"/>
              </p:ext>
            </p:extLst>
          </p:nvPr>
        </p:nvGraphicFramePr>
        <p:xfrm>
          <a:off x="599440" y="2280921"/>
          <a:ext cx="4978400" cy="435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1508"/>
                <a:gridCol w="1031126"/>
                <a:gridCol w="1325766"/>
              </a:tblGrid>
              <a:tr h="2979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Status</a:t>
                      </a:r>
                      <a:endParaRPr lang="en-US" sz="1400" dirty="0"/>
                    </a:p>
                  </a:txBody>
                  <a:tcPr/>
                </a:tc>
              </a:tr>
              <a:tr h="8381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8" Optical Tube Assembly</a:t>
                      </a:r>
                    </a:p>
                    <a:p>
                      <a:r>
                        <a:rPr lang="en-US" sz="1400" dirty="0" smtClean="0"/>
                        <a:t>8" case</a:t>
                      </a:r>
                    </a:p>
                    <a:p>
                      <a:r>
                        <a:rPr lang="en-US" sz="1400" dirty="0" smtClean="0"/>
                        <a:t>Right-angle finder scope</a:t>
                      </a:r>
                    </a:p>
                    <a:p>
                      <a:r>
                        <a:rPr lang="en-US" sz="1400" dirty="0" smtClean="0"/>
                        <a:t>Equatorial 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$2080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AllView</a:t>
                      </a:r>
                      <a:r>
                        <a:rPr lang="en-US" sz="1400" dirty="0" smtClean="0"/>
                        <a:t> mount for H-alpha Lunt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$400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Padded bag for Orion XTi8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JMI counterweight set for 16" Dob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1.25" Filter Set (Moon, Multi-color, OIII)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Observer's Handbook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$40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Bought</a:t>
                      </a:r>
                      <a:r>
                        <a:rPr lang="en-US" sz="1400" baseline="0" dirty="0" smtClean="0"/>
                        <a:t> and reimbursed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$2860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81041" y="2159001"/>
            <a:ext cx="2905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total budget of $2860 includes $576 from club funds which amounts to 20% of the total.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70880" y="3490198"/>
            <a:ext cx="29057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sale on the package deal on the 8” telescope and mount expired. </a:t>
            </a:r>
            <a:r>
              <a:rPr lang="en-US" dirty="0"/>
              <a:t>This relieves the time constraint on this </a:t>
            </a:r>
            <a:r>
              <a:rPr lang="en-US" dirty="0" smtClean="0"/>
              <a:t>purchase</a:t>
            </a:r>
            <a:r>
              <a:rPr lang="en-US" dirty="0"/>
              <a:t>;</a:t>
            </a:r>
            <a:r>
              <a:rPr lang="en-US" dirty="0" smtClean="0"/>
              <a:t> however, the package is now about $100 more than initially estimated. This can be made up from club funds, increasing the club amount to $676.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Fill it out for all club equipment you have.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Contact a key-holder to arrange a meeting time.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Bring in equipment to show key-holder and get signature.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/ Solar Party Planning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charset="0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0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dirty="0" smtClean="0"/>
              <a:t>Solar observing </a:t>
            </a:r>
            <a:r>
              <a:rPr lang="en-US" dirty="0" smtClean="0"/>
              <a:t>party:</a:t>
            </a:r>
          </a:p>
          <a:p>
            <a:pPr lvl="1"/>
            <a:r>
              <a:rPr lang="en-US" dirty="0" smtClean="0"/>
              <a:t>Special </a:t>
            </a:r>
            <a:r>
              <a:rPr lang="en-US" dirty="0" smtClean="0"/>
              <a:t>April 22 event at Building 200 to coincide with pre-service teacher workshop</a:t>
            </a:r>
          </a:p>
          <a:p>
            <a:pPr lvl="1"/>
            <a:r>
              <a:rPr lang="en-US" dirty="0" smtClean="0"/>
              <a:t>Volunteers needed</a:t>
            </a:r>
          </a:p>
          <a:p>
            <a:r>
              <a:rPr lang="en-US" dirty="0" smtClean="0"/>
              <a:t>Spring </a:t>
            </a:r>
            <a:r>
              <a:rPr lang="en-US" dirty="0" smtClean="0"/>
              <a:t>Friends and Family Star Party:</a:t>
            </a:r>
          </a:p>
          <a:p>
            <a:pPr lvl="1"/>
            <a:r>
              <a:rPr lang="en-US" dirty="0" smtClean="0"/>
              <a:t>April 4 with rain date </a:t>
            </a:r>
            <a:r>
              <a:rPr lang="en-US" dirty="0" smtClean="0"/>
              <a:t>May 2 </a:t>
            </a:r>
            <a:endParaRPr lang="en-US" dirty="0" smtClean="0"/>
          </a:p>
          <a:p>
            <a:pPr lvl="1"/>
            <a:r>
              <a:rPr lang="en-US" dirty="0" smtClean="0"/>
              <a:t>Volunteers </a:t>
            </a:r>
            <a:r>
              <a:rPr lang="en-US" dirty="0" smtClean="0"/>
              <a:t>needed</a:t>
            </a:r>
          </a:p>
          <a:p>
            <a:r>
              <a:rPr lang="en-US" dirty="0" smtClean="0"/>
              <a:t>Dark Sky Party:</a:t>
            </a:r>
          </a:p>
          <a:p>
            <a:pPr lvl="1"/>
            <a:r>
              <a:rPr lang="en-US" dirty="0" smtClean="0"/>
              <a:t>Club trip </a:t>
            </a:r>
            <a:r>
              <a:rPr lang="en-US" dirty="0"/>
              <a:t>to </a:t>
            </a:r>
            <a:r>
              <a:rPr lang="en-US" u="sng" dirty="0"/>
              <a:t>Star Gaze</a:t>
            </a:r>
            <a:r>
              <a:rPr lang="en-US" dirty="0"/>
              <a:t> at Tuckahoe State Park </a:t>
            </a:r>
            <a:r>
              <a:rPr lang="en-US" dirty="0" smtClean="0"/>
              <a:t>April 25</a:t>
            </a:r>
            <a:endParaRPr lang="en-US" dirty="0"/>
          </a:p>
          <a:p>
            <a:pPr marL="0" indent="0"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40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Club </a:t>
            </a:r>
            <a:r>
              <a:rPr lang="en-US" dirty="0" smtClean="0"/>
              <a:t>Meeting – March 19</a:t>
            </a:r>
            <a:endParaRPr lang="en-US" dirty="0" smtClean="0"/>
          </a:p>
          <a:p>
            <a:pPr lvl="1"/>
            <a:r>
              <a:rPr lang="en-US" dirty="0" smtClean="0"/>
              <a:t>Volunteer need to speak</a:t>
            </a:r>
            <a:endParaRPr lang="en-US" dirty="0"/>
          </a:p>
          <a:p>
            <a:r>
              <a:rPr lang="en-US" dirty="0" smtClean="0"/>
              <a:t>Solar observing party – April 22 Building 200</a:t>
            </a:r>
          </a:p>
          <a:p>
            <a:r>
              <a:rPr lang="en-US" dirty="0" smtClean="0"/>
              <a:t>Spring </a:t>
            </a:r>
            <a:r>
              <a:rPr lang="en-US" dirty="0" smtClean="0"/>
              <a:t>Friends and Family Star Party – </a:t>
            </a:r>
            <a:r>
              <a:rPr lang="en-US" dirty="0" smtClean="0"/>
              <a:t>April 4</a:t>
            </a:r>
            <a:endParaRPr lang="en-US" dirty="0" smtClean="0"/>
          </a:p>
          <a:p>
            <a:r>
              <a:rPr lang="en-US" dirty="0" smtClean="0"/>
              <a:t>Members-only Dark Sky Star Party </a:t>
            </a:r>
            <a:r>
              <a:rPr lang="en-US" dirty="0" smtClean="0"/>
              <a:t>– Star </a:t>
            </a:r>
            <a:r>
              <a:rPr lang="en-US" dirty="0" smtClean="0"/>
              <a:t>Gaze at Tuckahoe State Park </a:t>
            </a:r>
            <a:r>
              <a:rPr lang="en-US" dirty="0" smtClean="0"/>
              <a:t>on April 25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55000" lnSpcReduction="20000"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Winter Star Party 2014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Feb. 24 - Mar. </a:t>
            </a:r>
            <a:r>
              <a:rPr lang="en-US" dirty="0">
                <a:solidFill>
                  <a:srgbClr val="FFFFFF"/>
                </a:solidFill>
              </a:rPr>
              <a:t>2, </a:t>
            </a:r>
            <a:r>
              <a:rPr lang="en-US" dirty="0" smtClean="0">
                <a:solidFill>
                  <a:srgbClr val="FFFFFF"/>
                </a:solidFill>
              </a:rPr>
              <a:t>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Southern </a:t>
            </a:r>
            <a:r>
              <a:rPr lang="en-US" dirty="0">
                <a:solidFill>
                  <a:srgbClr val="FFFFFF"/>
                </a:solidFill>
              </a:rPr>
              <a:t>Cross Astronomical Society </a:t>
            </a:r>
            <a:r>
              <a:rPr lang="en-US" dirty="0" smtClean="0">
                <a:solidFill>
                  <a:srgbClr val="FFFFFF"/>
                </a:solidFill>
              </a:rPr>
              <a:t>- Scout </a:t>
            </a:r>
            <a:r>
              <a:rPr lang="en-US" dirty="0">
                <a:solidFill>
                  <a:srgbClr val="FFFFFF"/>
                </a:solidFill>
              </a:rPr>
              <a:t>Key, </a:t>
            </a:r>
            <a:r>
              <a:rPr lang="en-US" dirty="0" smtClean="0">
                <a:solidFill>
                  <a:srgbClr val="FFFFFF"/>
                </a:solidFill>
              </a:rPr>
              <a:t>FL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Chaos Spring Star Party </a:t>
            </a:r>
            <a:r>
              <a:rPr lang="en-US" dirty="0" smtClean="0">
                <a:solidFill>
                  <a:srgbClr val="FFFFFF"/>
                </a:solidFill>
              </a:rPr>
              <a:t>– Mar. 27 – 30, 2014 – Staunton River State Park – Near Scottsburg, VA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NEAF/NEAIC 23</a:t>
            </a:r>
            <a:r>
              <a:rPr lang="en-US" dirty="0" smtClean="0">
                <a:solidFill>
                  <a:srgbClr val="FFFFFF"/>
                </a:solidFill>
              </a:rPr>
              <a:t> – Apr. 12 - 13,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Rockland </a:t>
            </a:r>
            <a:r>
              <a:rPr lang="en-US" dirty="0">
                <a:solidFill>
                  <a:srgbClr val="FFFFFF"/>
                </a:solidFill>
              </a:rPr>
              <a:t>Astronomy Club and S&amp;</a:t>
            </a:r>
            <a:r>
              <a:rPr lang="en-US" dirty="0" smtClean="0">
                <a:solidFill>
                  <a:srgbClr val="FFFFFF"/>
                </a:solidFill>
              </a:rPr>
              <a:t>T - Rockland </a:t>
            </a:r>
            <a:r>
              <a:rPr lang="en-US" dirty="0">
                <a:solidFill>
                  <a:srgbClr val="FFFFFF"/>
                </a:solidFill>
              </a:rPr>
              <a:t>Community College, Suffern, </a:t>
            </a:r>
            <a:r>
              <a:rPr lang="en-US" dirty="0" smtClean="0">
                <a:solidFill>
                  <a:srgbClr val="FFFFFF"/>
                </a:solidFill>
              </a:rPr>
              <a:t>NY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Star Gaze</a:t>
            </a:r>
            <a:r>
              <a:rPr lang="en-US" dirty="0" smtClean="0">
                <a:solidFill>
                  <a:srgbClr val="FFFFFF"/>
                </a:solidFill>
              </a:rPr>
              <a:t> – Apr. 24 - 27, 2014 – Delmarva Star Gazers – Tuckahoe State Park in Queen Anne, MD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Texas Star Party 2014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May 25 – Jun. </a:t>
            </a:r>
            <a:r>
              <a:rPr lang="en-US" dirty="0">
                <a:solidFill>
                  <a:srgbClr val="FFFFFF"/>
                </a:solidFill>
              </a:rPr>
              <a:t>1, </a:t>
            </a:r>
            <a:r>
              <a:rPr lang="en-US" dirty="0" smtClean="0">
                <a:solidFill>
                  <a:srgbClr val="FFFFFF"/>
                </a:solidFill>
              </a:rPr>
              <a:t>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Astronomical </a:t>
            </a:r>
            <a:r>
              <a:rPr lang="en-US" dirty="0">
                <a:solidFill>
                  <a:srgbClr val="FFFFFF"/>
                </a:solidFill>
              </a:rPr>
              <a:t>League Southwest </a:t>
            </a:r>
            <a:r>
              <a:rPr lang="en-US" dirty="0" smtClean="0">
                <a:solidFill>
                  <a:srgbClr val="FFFFFF"/>
                </a:solidFill>
              </a:rPr>
              <a:t>Region - Prude </a:t>
            </a:r>
            <a:r>
              <a:rPr lang="en-US" dirty="0">
                <a:solidFill>
                  <a:srgbClr val="FFFFFF"/>
                </a:solidFill>
              </a:rPr>
              <a:t>Ranch near Fort Davis, </a:t>
            </a:r>
            <a:r>
              <a:rPr lang="en-US" dirty="0" smtClean="0">
                <a:solidFill>
                  <a:srgbClr val="FFFFFF"/>
                </a:solidFill>
              </a:rPr>
              <a:t>TX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The Cherry Springs Star Party</a:t>
            </a:r>
            <a:r>
              <a:rPr lang="en-US" dirty="0" smtClean="0">
                <a:solidFill>
                  <a:srgbClr val="FFFFFF"/>
                </a:solidFill>
              </a:rPr>
              <a:t> – Jun. 26 - 29, 2014 – The Astronomical Society of Harrisburg – Cherry Springs State Park near Coudersport, PA 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Greenbank</a:t>
            </a:r>
            <a:r>
              <a:rPr lang="en-US" u="sng" dirty="0" smtClean="0">
                <a:solidFill>
                  <a:srgbClr val="FFFFFF"/>
                </a:solidFill>
              </a:rPr>
              <a:t> </a:t>
            </a:r>
            <a:r>
              <a:rPr lang="en-US" u="sng" dirty="0" err="1" smtClean="0">
                <a:solidFill>
                  <a:srgbClr val="FFFFFF"/>
                </a:solidFill>
              </a:rPr>
              <a:t>StarQuest</a:t>
            </a:r>
            <a:r>
              <a:rPr lang="en-US" u="sng" dirty="0" smtClean="0">
                <a:solidFill>
                  <a:srgbClr val="FFFFFF"/>
                </a:solidFill>
              </a:rPr>
              <a:t> XI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Jun. 25 </a:t>
            </a:r>
            <a:r>
              <a:rPr lang="en-US" dirty="0">
                <a:solidFill>
                  <a:srgbClr val="FFFFFF"/>
                </a:solidFill>
              </a:rPr>
              <a:t>- </a:t>
            </a:r>
            <a:r>
              <a:rPr lang="en-US" dirty="0" smtClean="0">
                <a:solidFill>
                  <a:srgbClr val="FFFFFF"/>
                </a:solidFill>
              </a:rPr>
              <a:t>28, 2014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National </a:t>
            </a:r>
            <a:r>
              <a:rPr lang="en-US" dirty="0">
                <a:solidFill>
                  <a:srgbClr val="FFFFFF"/>
                </a:solidFill>
              </a:rPr>
              <a:t>Radio Astronomy </a:t>
            </a:r>
            <a:r>
              <a:rPr lang="en-US" dirty="0" smtClean="0">
                <a:solidFill>
                  <a:srgbClr val="FFFFFF"/>
                </a:solidFill>
              </a:rPr>
              <a:t>Observatory - </a:t>
            </a:r>
            <a:r>
              <a:rPr lang="en-US" dirty="0" err="1" smtClean="0">
                <a:solidFill>
                  <a:srgbClr val="FFFFFF"/>
                </a:solidFill>
              </a:rPr>
              <a:t>Greenbank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smtClean="0">
                <a:solidFill>
                  <a:srgbClr val="FFFFFF"/>
                </a:solidFill>
              </a:rPr>
              <a:t>WV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Mason-Dixon Summer Star Party</a:t>
            </a:r>
            <a:r>
              <a:rPr lang="en-US" dirty="0" smtClean="0">
                <a:solidFill>
                  <a:srgbClr val="FFFFFF"/>
                </a:solidFill>
              </a:rPr>
              <a:t> – Jul. 23 - 27, 2014 – York County, PA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Stellafane</a:t>
            </a:r>
            <a:r>
              <a:rPr lang="en-US" u="sng" dirty="0" smtClean="0">
                <a:solidFill>
                  <a:srgbClr val="FFFFFF"/>
                </a:solidFill>
              </a:rPr>
              <a:t> Convention</a:t>
            </a:r>
            <a:r>
              <a:rPr lang="en-US" dirty="0" smtClean="0">
                <a:solidFill>
                  <a:srgbClr val="FFFFFF"/>
                </a:solidFill>
              </a:rPr>
              <a:t> – Jul. 24 - 27, 2014 – Springfield, VT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NOVAC AHSP 10</a:t>
            </a:r>
            <a:r>
              <a:rPr lang="en-US" dirty="0" smtClean="0">
                <a:solidFill>
                  <a:srgbClr val="FFFFFF"/>
                </a:solidFill>
              </a:rPr>
              <a:t> – Aug.22 - 26,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3333"/>
            <a:ext cx="8229600" cy="1143000"/>
          </a:xfrm>
        </p:spPr>
        <p:txBody>
          <a:bodyPr/>
          <a:lstStyle/>
          <a:p>
            <a:r>
              <a:rPr lang="en-US" dirty="0" smtClean="0"/>
              <a:t>Speaker: Ron Farris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713</Words>
  <Application>Microsoft Macintosh PowerPoint</Application>
  <PresentationFormat>On-screen Show (4:3)</PresentationFormat>
  <Paragraphs>99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APL_Astronomy_Club_Treasury_Report_Template</vt:lpstr>
      <vt:lpstr>Document</vt:lpstr>
      <vt:lpstr>APL Astronomy Club Meeting</vt:lpstr>
      <vt:lpstr>Agenda</vt:lpstr>
      <vt:lpstr>APL Astronomy Club Treasury February 19, 2014</vt:lpstr>
      <vt:lpstr>FY 14 Budget Request</vt:lpstr>
      <vt:lpstr>Equipment Check-out</vt:lpstr>
      <vt:lpstr>Star / Solar Party Planning</vt:lpstr>
      <vt:lpstr>Upcoming Events – APL Club</vt:lpstr>
      <vt:lpstr>Upcoming Events - Regional</vt:lpstr>
      <vt:lpstr>Speaker: Ron Farris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62</cp:revision>
  <dcterms:created xsi:type="dcterms:W3CDTF">2013-07-16T22:06:01Z</dcterms:created>
  <dcterms:modified xsi:type="dcterms:W3CDTF">2014-02-19T15:17:44Z</dcterms:modified>
</cp:coreProperties>
</file>