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84" r:id="rId4"/>
    <p:sldId id="275" r:id="rId5"/>
    <p:sldId id="277" r:id="rId6"/>
    <p:sldId id="283" r:id="rId7"/>
    <p:sldId id="272" r:id="rId8"/>
    <p:sldId id="273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97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B0750-883C-344F-A026-AB81C081E40A}" type="datetime1">
              <a:rPr lang="en-US" smtClean="0"/>
              <a:t>3/19/14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80C-9D95-9E4B-9B98-F2E0142B4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CFA2C-EB13-1F4C-894B-119BE458E1D9}" type="datetime1">
              <a:rPr lang="en-US" smtClean="0"/>
              <a:t>3/19/14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6EE32-8CFB-D643-9BAC-4BD816FDC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99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72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(2/19/14 12:20) -----</a:t>
            </a:r>
          </a:p>
          <a:p>
            <a:r>
              <a:rPr lang="en-US"/>
              <a:t>Contact Christine regarding solar party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6EE32-8CFB-D643-9BAC-4BD816FDC4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06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64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64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0EB4-AF64-0D47-A10F-9C7532540D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0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D3BF-6A11-ED48-B7A4-7557C23BB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2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5AF-6D12-B345-B513-B4641EF0E6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8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6C7FD-B897-4D4E-8B4F-18D49405D7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03F-FC7D-CC48-B8A5-18697FE990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424B0-C113-844B-BDFE-D05122CA4A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3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CF49F-45A8-A240-8E33-0F6024E773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1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F4D1-5F66-6A4E-91C9-7C0DBE0037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E4FA-55DF-8241-8482-854462C954C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350F-3510-D84B-B3A4-D21BDEE0EC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43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4B9C-5707-BA4E-AC47-B52D69465D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4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10E4-B825-8E40-9566-26644B5C52A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4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853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84 w 1722"/>
                <a:gd name="T1" fmla="*/ 47 h 66"/>
                <a:gd name="T2" fmla="*/ 1684 w 1722"/>
                <a:gd name="T3" fmla="*/ 41 h 66"/>
                <a:gd name="T4" fmla="*/ 0 w 1722"/>
                <a:gd name="T5" fmla="*/ 0 h 66"/>
                <a:gd name="T6" fmla="*/ 0 w 1722"/>
                <a:gd name="T7" fmla="*/ 33 h 66"/>
                <a:gd name="T8" fmla="*/ 1684 w 1722"/>
                <a:gd name="T9" fmla="*/ 47 h 66"/>
                <a:gd name="T10" fmla="*/ 1684 w 1722"/>
                <a:gd name="T11" fmla="*/ 47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6 w 975"/>
                <a:gd name="T1" fmla="*/ 48 h 101"/>
                <a:gd name="T2" fmla="*/ 956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6 w 975"/>
                <a:gd name="T9" fmla="*/ 48 h 101"/>
                <a:gd name="T10" fmla="*/ 956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3 w 2141"/>
                <a:gd name="T7" fmla="*/ 0 h 198"/>
                <a:gd name="T8" fmla="*/ 210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25 w 2517"/>
                <a:gd name="T1" fmla="*/ 276 h 276"/>
                <a:gd name="T2" fmla="*/ 2460 w 2517"/>
                <a:gd name="T3" fmla="*/ 204 h 276"/>
                <a:gd name="T4" fmla="*/ 2203 w 2517"/>
                <a:gd name="T5" fmla="*/ 0 h 276"/>
                <a:gd name="T6" fmla="*/ 0 w 2517"/>
                <a:gd name="T7" fmla="*/ 276 h 276"/>
                <a:gd name="T8" fmla="*/ 2125 w 2517"/>
                <a:gd name="T9" fmla="*/ 276 h 276"/>
                <a:gd name="T10" fmla="*/ 2125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0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0 w 729"/>
                <a:gd name="T7" fmla="*/ 240 h 240"/>
                <a:gd name="T8" fmla="*/ 710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0 w 729"/>
                <a:gd name="T1" fmla="*/ 318 h 318"/>
                <a:gd name="T2" fmla="*/ 710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0 w 729"/>
                <a:gd name="T9" fmla="*/ 318 h 318"/>
                <a:gd name="T10" fmla="*/ 710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3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53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853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53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853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53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53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July 17, 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53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33A6F75-4CD9-784B-9AD2-DCB3E67A9920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APL Astronomy Club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888034"/>
          </a:xfrm>
        </p:spPr>
        <p:txBody>
          <a:bodyPr/>
          <a:lstStyle/>
          <a:p>
            <a:r>
              <a:rPr lang="en-US" dirty="0" smtClean="0"/>
              <a:t>March 19</a:t>
            </a:r>
            <a:r>
              <a:rPr lang="en-US" dirty="0" smtClean="0"/>
              <a:t>, 2014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895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Treasurer’s report</a:t>
            </a:r>
          </a:p>
          <a:p>
            <a:r>
              <a:rPr lang="en-US" dirty="0" smtClean="0"/>
              <a:t>FY 2014 budget request</a:t>
            </a:r>
          </a:p>
          <a:p>
            <a:r>
              <a:rPr lang="en-US" dirty="0" smtClean="0"/>
              <a:t>Equipment Check-out</a:t>
            </a:r>
          </a:p>
          <a:p>
            <a:r>
              <a:rPr lang="en-US" dirty="0" smtClean="0"/>
              <a:t>Star Party / Solar Party planning</a:t>
            </a:r>
          </a:p>
          <a:p>
            <a:r>
              <a:rPr lang="en-US" dirty="0" smtClean="0"/>
              <a:t>Upcoming </a:t>
            </a:r>
            <a:r>
              <a:rPr lang="en-US" dirty="0" smtClean="0"/>
              <a:t>Events</a:t>
            </a:r>
          </a:p>
          <a:p>
            <a:r>
              <a:rPr lang="en-US" dirty="0" smtClean="0"/>
              <a:t>Observing Reports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APL Astronomy Club Treasury</a:t>
            </a:r>
            <a:br>
              <a:rPr lang="en-US" smtClean="0"/>
            </a:br>
            <a:r>
              <a:rPr lang="en-US" sz="2400" smtClean="0"/>
              <a:t>March 19, 2014</a:t>
            </a:r>
            <a:endParaRPr lang="en-US" dirty="0" smtClean="0"/>
          </a:p>
        </p:txBody>
      </p:sp>
      <p:graphicFrame>
        <p:nvGraphicFramePr>
          <p:cNvPr id="46181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979597"/>
              </p:ext>
            </p:extLst>
          </p:nvPr>
        </p:nvGraphicFramePr>
        <p:xfrm>
          <a:off x="304800" y="1219200"/>
          <a:ext cx="8458200" cy="5424091"/>
        </p:xfrm>
        <a:graphic>
          <a:graphicData uri="http://schemas.openxmlformats.org/drawingml/2006/table">
            <a:tbl>
              <a:tblPr/>
              <a:tblGrid>
                <a:gridCol w="6877228"/>
                <a:gridCol w="1580972"/>
              </a:tblGrid>
              <a:tr h="1467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Dues income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for 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CY</a:t>
                      </a:r>
                      <a:r>
                        <a:rPr kumimoji="0" lang="en-US" sz="2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 2014</a:t>
                      </a:r>
                      <a:endParaRPr kumimoji="0" lang="en-US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  <a:cs typeface="+mn-cs"/>
                      </a:endParaRP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New Members -&gt; Steve Holt (B21)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Re-activated members -&gt; </a:t>
                      </a:r>
                    </a:p>
                    <a:p>
                      <a:pPr marL="742950" marR="0" lvl="2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6D1EC"/>
                        </a:buClr>
                        <a:buSzPct val="7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21 members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have paid CY 14 dues to date (23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paid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in 2013)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$ 525.00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Carryover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$ 927.13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Recent Expenditures</a:t>
                      </a: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 Observer's Handbook (Mark Kochte) </a:t>
                      </a:r>
                    </a:p>
                    <a:p>
                      <a:pPr marL="1143000" marR="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($5.39 + $21.56 = $26.95)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  26.95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Credit Union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balance (19 March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$ 1446.74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Rec Office Balance (</a:t>
                      </a:r>
                      <a:r>
                        <a:rPr kumimoji="0" lang="en-US" sz="2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  <a:cs typeface="+mn-cs"/>
                        </a:rPr>
                        <a:t>FY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 2014)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6858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Grant announced December 3rd, 2013 - $2284.0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  <a:p>
                      <a:pPr marL="1143000" marR="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Requests clubs delay purchases and pay for things with dues as much as possible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-110" charset="0"/>
                          <a:ea typeface="ＭＳ Ｐゴシック" pitchFamily="-110" charset="-128"/>
                        </a:rPr>
                        <a:t>$ 2262.44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-110" charset="0"/>
                        <a:ea typeface="ＭＳ Ｐゴシック" pitchFamily="-110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472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Budget Request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419226"/>
            <a:ext cx="82194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FY 14 grant from the Rec Office was approved in the amount of $2284.</a:t>
            </a:r>
          </a:p>
          <a:p>
            <a:r>
              <a:rPr lang="en-US" dirty="0" smtClean="0"/>
              <a:t>The members voted on the following modified budget: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																	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002514"/>
              </p:ext>
            </p:extLst>
          </p:nvPr>
        </p:nvGraphicFramePr>
        <p:xfrm>
          <a:off x="599440" y="2280921"/>
          <a:ext cx="4978400" cy="435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1508"/>
                <a:gridCol w="1031126"/>
                <a:gridCol w="1325766"/>
              </a:tblGrid>
              <a:tr h="2979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Status</a:t>
                      </a:r>
                      <a:endParaRPr lang="en-US" sz="1400" dirty="0"/>
                    </a:p>
                  </a:txBody>
                  <a:tcPr/>
                </a:tc>
              </a:tr>
              <a:tr h="8381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8" Optical Tube Assembly</a:t>
                      </a:r>
                    </a:p>
                    <a:p>
                      <a:r>
                        <a:rPr lang="en-US" sz="1400" dirty="0" smtClean="0"/>
                        <a:t>8" case</a:t>
                      </a:r>
                    </a:p>
                    <a:p>
                      <a:r>
                        <a:rPr lang="en-US" sz="1400" dirty="0" smtClean="0"/>
                        <a:t>Right-angle finder scope</a:t>
                      </a:r>
                    </a:p>
                    <a:p>
                      <a:r>
                        <a:rPr lang="en-US" sz="1400" dirty="0" smtClean="0"/>
                        <a:t>Equatorial 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$2080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AllView</a:t>
                      </a:r>
                      <a:r>
                        <a:rPr lang="en-US" sz="1400" dirty="0" smtClean="0"/>
                        <a:t> mount for H-alpha Lunt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$400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Padded bag for Orion XTi8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JMI counterweight set for 16" Dob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1.25" Filter Set (Moon, Multi-color, OIII)	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pending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Observer's Handbook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$40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Bought</a:t>
                      </a:r>
                      <a:r>
                        <a:rPr lang="en-US" sz="1400" baseline="0" dirty="0" smtClean="0"/>
                        <a:t> and reimbursed</a:t>
                      </a:r>
                      <a:endParaRPr lang="en-US" sz="1400" dirty="0"/>
                    </a:p>
                  </a:txBody>
                  <a:tcPr/>
                </a:tc>
              </a:tr>
              <a:tr h="480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$2860</a:t>
                      </a:r>
                    </a:p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81041" y="2159001"/>
            <a:ext cx="2905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total budget of $2860 includes $576 from club funds which amounts to 20% of the total.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70880" y="3490198"/>
            <a:ext cx="29057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sale on the package deal on the 8” telescope and mount expired. </a:t>
            </a:r>
            <a:r>
              <a:rPr lang="en-US" dirty="0"/>
              <a:t>This relieves the time constraint on this </a:t>
            </a:r>
            <a:r>
              <a:rPr lang="en-US" dirty="0" smtClean="0"/>
              <a:t>purchase</a:t>
            </a:r>
            <a:r>
              <a:rPr lang="en-US" dirty="0"/>
              <a:t>;</a:t>
            </a:r>
            <a:r>
              <a:rPr lang="en-US" dirty="0" smtClean="0"/>
              <a:t> however, the package is now about $100 more than initially estimated. This can be made up from club funds, increasing the club amount to $676.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0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Check-out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287280"/>
              </p:ext>
            </p:extLst>
          </p:nvPr>
        </p:nvGraphicFramePr>
        <p:xfrm>
          <a:off x="4442355" y="1420813"/>
          <a:ext cx="4244445" cy="527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Document" r:id="rId3" imgW="6985000" imgH="8674100" progId="Word.Document.12">
                  <p:embed/>
                </p:oleObj>
              </mc:Choice>
              <mc:Fallback>
                <p:oleObj name="Document" r:id="rId3" imgW="6985000" imgH="867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2355" y="1420813"/>
                        <a:ext cx="4244445" cy="5272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6266" y="1779599"/>
            <a:ext cx="36237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Fill it out for all club equipment you have.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Contact a key-holder to arrange a meeting time.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Bring in equipment to show key-holder and get signature.</a:t>
            </a:r>
          </a:p>
          <a:p>
            <a:endParaRPr lang="en-US" dirty="0"/>
          </a:p>
          <a:p>
            <a:r>
              <a:rPr lang="en-US" dirty="0" smtClean="0"/>
              <a:t>Current key-holders:</a:t>
            </a:r>
          </a:p>
          <a:p>
            <a:r>
              <a:rPr lang="en-US" dirty="0" smtClean="0"/>
              <a:t>Steve </a:t>
            </a:r>
            <a:r>
              <a:rPr lang="en-US" dirty="0" err="1" smtClean="0"/>
              <a:t>Conard</a:t>
            </a:r>
            <a:endParaRPr lang="en-US" dirty="0" smtClean="0"/>
          </a:p>
          <a:p>
            <a:r>
              <a:rPr lang="en-US" dirty="0" smtClean="0"/>
              <a:t>Dan Smith</a:t>
            </a:r>
          </a:p>
          <a:p>
            <a:r>
              <a:rPr lang="en-US" dirty="0" smtClean="0"/>
              <a:t>Helen Hart</a:t>
            </a:r>
          </a:p>
          <a:p>
            <a:r>
              <a:rPr lang="en-US" dirty="0" smtClean="0"/>
              <a:t>Mark </a:t>
            </a:r>
            <a:r>
              <a:rPr lang="en-US" dirty="0" err="1" smtClean="0"/>
              <a:t>Kochte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03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/ Solar Party Planning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charset="0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0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dirty="0" smtClean="0"/>
              <a:t>Solar observing party:</a:t>
            </a:r>
          </a:p>
          <a:p>
            <a:pPr lvl="1"/>
            <a:r>
              <a:rPr lang="en-US" dirty="0" smtClean="0"/>
              <a:t>Special April 22 event at Building 200 to coincide with pre-service teacher workshop</a:t>
            </a:r>
          </a:p>
          <a:p>
            <a:pPr lvl="1"/>
            <a:r>
              <a:rPr lang="en-US" dirty="0" smtClean="0"/>
              <a:t>Volunteers needed</a:t>
            </a:r>
          </a:p>
          <a:p>
            <a:r>
              <a:rPr lang="en-US" dirty="0" smtClean="0"/>
              <a:t>Spring Friends and Family Star Party:</a:t>
            </a:r>
          </a:p>
          <a:p>
            <a:pPr lvl="1"/>
            <a:r>
              <a:rPr lang="en-US" dirty="0" smtClean="0"/>
              <a:t>April 4 with rain date May 2 </a:t>
            </a:r>
          </a:p>
          <a:p>
            <a:pPr lvl="1"/>
            <a:r>
              <a:rPr lang="en-US" dirty="0" smtClean="0"/>
              <a:t>Volunteers needed</a:t>
            </a:r>
          </a:p>
          <a:p>
            <a:r>
              <a:rPr lang="en-US" dirty="0" smtClean="0"/>
              <a:t>Dark Sky Party:</a:t>
            </a:r>
          </a:p>
          <a:p>
            <a:pPr lvl="1"/>
            <a:r>
              <a:rPr lang="en-US" dirty="0" smtClean="0"/>
              <a:t>Club trip </a:t>
            </a:r>
            <a:r>
              <a:rPr lang="en-US" dirty="0"/>
              <a:t>to </a:t>
            </a:r>
            <a:r>
              <a:rPr lang="en-US" u="sng" dirty="0"/>
              <a:t>Star Gaze</a:t>
            </a:r>
            <a:r>
              <a:rPr lang="en-US" dirty="0"/>
              <a:t> at Tuckahoe State Park </a:t>
            </a:r>
            <a:r>
              <a:rPr lang="en-US" dirty="0" smtClean="0"/>
              <a:t>April 25</a:t>
            </a:r>
            <a:endParaRPr lang="en-US" dirty="0"/>
          </a:p>
          <a:p>
            <a:pPr marL="0" indent="0"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40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– APL Club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Club Meeting – </a:t>
            </a:r>
            <a:r>
              <a:rPr lang="en-US" dirty="0" smtClean="0"/>
              <a:t>April 16</a:t>
            </a:r>
            <a:endParaRPr lang="en-US" dirty="0" smtClean="0"/>
          </a:p>
          <a:p>
            <a:pPr lvl="1"/>
            <a:r>
              <a:rPr lang="en-US" dirty="0" smtClean="0"/>
              <a:t>Volunteer </a:t>
            </a:r>
            <a:r>
              <a:rPr lang="en-US" dirty="0" smtClean="0"/>
              <a:t>speaker?</a:t>
            </a:r>
            <a:endParaRPr lang="en-US" dirty="0"/>
          </a:p>
          <a:p>
            <a:r>
              <a:rPr lang="en-US" dirty="0" smtClean="0"/>
              <a:t>Solar observing party – April 22 Building 200</a:t>
            </a:r>
          </a:p>
          <a:p>
            <a:r>
              <a:rPr lang="en-US" dirty="0" smtClean="0"/>
              <a:t>Spring Friends and Family Star Party – April 4</a:t>
            </a:r>
          </a:p>
          <a:p>
            <a:r>
              <a:rPr lang="en-US" dirty="0" smtClean="0"/>
              <a:t>Dark </a:t>
            </a:r>
            <a:r>
              <a:rPr lang="en-US" dirty="0" smtClean="0"/>
              <a:t>Sky Star Party – </a:t>
            </a:r>
            <a:r>
              <a:rPr lang="en-US" dirty="0" smtClean="0"/>
              <a:t>Club trip to Star </a:t>
            </a:r>
            <a:r>
              <a:rPr lang="en-US" dirty="0" smtClean="0"/>
              <a:t>Gaze at Tuckahoe State Park on April 25</a:t>
            </a:r>
          </a:p>
        </p:txBody>
      </p:sp>
    </p:spTree>
    <p:extLst>
      <p:ext uri="{BB962C8B-B14F-4D97-AF65-F5344CB8AC3E}">
        <p14:creationId xmlns:p14="http://schemas.microsoft.com/office/powerpoint/2010/main" val="310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 - Regional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8160"/>
          </a:xfrm>
        </p:spPr>
        <p:txBody>
          <a:bodyPr>
            <a:normAutofit fontScale="55000" lnSpcReduction="20000"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Chaos </a:t>
            </a:r>
            <a:r>
              <a:rPr lang="en-US" u="sng" dirty="0" smtClean="0">
                <a:solidFill>
                  <a:srgbClr val="FFFFFF"/>
                </a:solidFill>
              </a:rPr>
              <a:t>Spring Star Party </a:t>
            </a:r>
            <a:r>
              <a:rPr lang="en-US" dirty="0" smtClean="0">
                <a:solidFill>
                  <a:srgbClr val="FFFFFF"/>
                </a:solidFill>
              </a:rPr>
              <a:t>– Mar. 27 – 30, 2014 – Staunton River State Park – Near Scottsburg, VA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NEAF/NEAIC 23</a:t>
            </a:r>
            <a:r>
              <a:rPr lang="en-US" dirty="0" smtClean="0">
                <a:solidFill>
                  <a:srgbClr val="FFFFFF"/>
                </a:solidFill>
              </a:rPr>
              <a:t> – Apr. 12 - 13,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Rockland </a:t>
            </a:r>
            <a:r>
              <a:rPr lang="en-US" dirty="0">
                <a:solidFill>
                  <a:srgbClr val="FFFFFF"/>
                </a:solidFill>
              </a:rPr>
              <a:t>Astronomy Club and S&amp;</a:t>
            </a:r>
            <a:r>
              <a:rPr lang="en-US" dirty="0" smtClean="0">
                <a:solidFill>
                  <a:srgbClr val="FFFFFF"/>
                </a:solidFill>
              </a:rPr>
              <a:t>T - Rockland </a:t>
            </a:r>
            <a:r>
              <a:rPr lang="en-US" dirty="0">
                <a:solidFill>
                  <a:srgbClr val="FFFFFF"/>
                </a:solidFill>
              </a:rPr>
              <a:t>Community College, Suffern, </a:t>
            </a:r>
            <a:r>
              <a:rPr lang="en-US" dirty="0" smtClean="0">
                <a:solidFill>
                  <a:srgbClr val="FFFFFF"/>
                </a:solidFill>
              </a:rPr>
              <a:t>NY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Star Gaze</a:t>
            </a:r>
            <a:r>
              <a:rPr lang="en-US" dirty="0" smtClean="0">
                <a:solidFill>
                  <a:srgbClr val="FFFFFF"/>
                </a:solidFill>
              </a:rPr>
              <a:t> – Apr. 24 - 27, 2014 – Delmarva Star Gazers – Tuckahoe State Park in Queen Anne, MD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smtClean="0">
                <a:solidFill>
                  <a:srgbClr val="FFFFFF"/>
                </a:solidFill>
              </a:rPr>
              <a:t>Texas Star Party 2014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May 25 – Jun. </a:t>
            </a:r>
            <a:r>
              <a:rPr lang="en-US" dirty="0">
                <a:solidFill>
                  <a:srgbClr val="FFFFFF"/>
                </a:solidFill>
              </a:rPr>
              <a:t>1, </a:t>
            </a:r>
            <a:r>
              <a:rPr lang="en-US" dirty="0" smtClean="0">
                <a:solidFill>
                  <a:srgbClr val="FFFFFF"/>
                </a:solidFill>
              </a:rPr>
              <a:t>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Astronomical </a:t>
            </a:r>
            <a:r>
              <a:rPr lang="en-US" dirty="0">
                <a:solidFill>
                  <a:srgbClr val="FFFFFF"/>
                </a:solidFill>
              </a:rPr>
              <a:t>League Southwest </a:t>
            </a:r>
            <a:r>
              <a:rPr lang="en-US" dirty="0" smtClean="0">
                <a:solidFill>
                  <a:srgbClr val="FFFFFF"/>
                </a:solidFill>
              </a:rPr>
              <a:t>Region - Prude </a:t>
            </a:r>
            <a:r>
              <a:rPr lang="en-US" dirty="0">
                <a:solidFill>
                  <a:srgbClr val="FFFFFF"/>
                </a:solidFill>
              </a:rPr>
              <a:t>Ranch near Fort Davis, </a:t>
            </a:r>
            <a:r>
              <a:rPr lang="en-US" dirty="0" smtClean="0">
                <a:solidFill>
                  <a:srgbClr val="FFFFFF"/>
                </a:solidFill>
              </a:rPr>
              <a:t>TX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The Cherry Springs Star Party</a:t>
            </a:r>
            <a:r>
              <a:rPr lang="en-US" dirty="0" smtClean="0">
                <a:solidFill>
                  <a:srgbClr val="FFFFFF"/>
                </a:solidFill>
              </a:rPr>
              <a:t> – Jun. 26 - 29, 2014 – The Astronomical Society of Harrisburg – Cherry Springs State Park near Coudersport, PA 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Greenbank</a:t>
            </a:r>
            <a:r>
              <a:rPr lang="en-US" u="sng" dirty="0" smtClean="0">
                <a:solidFill>
                  <a:srgbClr val="FFFFFF"/>
                </a:solidFill>
              </a:rPr>
              <a:t> </a:t>
            </a:r>
            <a:r>
              <a:rPr lang="en-US" u="sng" dirty="0" err="1" smtClean="0">
                <a:solidFill>
                  <a:srgbClr val="FFFFFF"/>
                </a:solidFill>
              </a:rPr>
              <a:t>StarQuest</a:t>
            </a:r>
            <a:r>
              <a:rPr lang="en-US" u="sng" dirty="0" smtClean="0">
                <a:solidFill>
                  <a:srgbClr val="FFFFFF"/>
                </a:solidFill>
              </a:rPr>
              <a:t> XI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Jun. 25 </a:t>
            </a:r>
            <a:r>
              <a:rPr lang="en-US" dirty="0">
                <a:solidFill>
                  <a:srgbClr val="FFFFFF"/>
                </a:solidFill>
              </a:rPr>
              <a:t>- </a:t>
            </a:r>
            <a:r>
              <a:rPr lang="en-US" dirty="0" smtClean="0">
                <a:solidFill>
                  <a:srgbClr val="FFFFFF"/>
                </a:solidFill>
              </a:rPr>
              <a:t>28, 2014 </a:t>
            </a:r>
            <a:r>
              <a:rPr lang="en-US" dirty="0">
                <a:solidFill>
                  <a:srgbClr val="FFFFFF"/>
                </a:solidFill>
              </a:rPr>
              <a:t>– </a:t>
            </a:r>
            <a:r>
              <a:rPr lang="en-US" dirty="0" smtClean="0">
                <a:solidFill>
                  <a:srgbClr val="FFFFFF"/>
                </a:solidFill>
              </a:rPr>
              <a:t>National </a:t>
            </a:r>
            <a:r>
              <a:rPr lang="en-US" dirty="0">
                <a:solidFill>
                  <a:srgbClr val="FFFFFF"/>
                </a:solidFill>
              </a:rPr>
              <a:t>Radio Astronomy </a:t>
            </a:r>
            <a:r>
              <a:rPr lang="en-US" dirty="0" smtClean="0">
                <a:solidFill>
                  <a:srgbClr val="FFFFFF"/>
                </a:solidFill>
              </a:rPr>
              <a:t>Observatory - </a:t>
            </a:r>
            <a:r>
              <a:rPr lang="en-US" dirty="0" err="1" smtClean="0">
                <a:solidFill>
                  <a:srgbClr val="FFFFFF"/>
                </a:solidFill>
              </a:rPr>
              <a:t>Greenbank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smtClean="0">
                <a:solidFill>
                  <a:srgbClr val="FFFFFF"/>
                </a:solidFill>
              </a:rPr>
              <a:t>WV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Mason-Dixon Summer Star Party</a:t>
            </a:r>
            <a:r>
              <a:rPr lang="en-US" dirty="0" smtClean="0">
                <a:solidFill>
                  <a:srgbClr val="FFFFFF"/>
                </a:solidFill>
              </a:rPr>
              <a:t> – Jul. 23 - 27, 2014 – York County, PA </a:t>
            </a:r>
            <a:endParaRPr lang="en-US" u="sng" dirty="0" smtClean="0">
              <a:solidFill>
                <a:srgbClr val="FFFFFF"/>
              </a:solidFill>
            </a:endParaRPr>
          </a:p>
          <a:p>
            <a:r>
              <a:rPr lang="en-US" u="sng" dirty="0" err="1" smtClean="0">
                <a:solidFill>
                  <a:srgbClr val="FFFFFF"/>
                </a:solidFill>
              </a:rPr>
              <a:t>Stellafane</a:t>
            </a:r>
            <a:r>
              <a:rPr lang="en-US" u="sng" dirty="0" smtClean="0">
                <a:solidFill>
                  <a:srgbClr val="FFFFFF"/>
                </a:solidFill>
              </a:rPr>
              <a:t> Convention</a:t>
            </a:r>
            <a:r>
              <a:rPr lang="en-US" dirty="0" smtClean="0">
                <a:solidFill>
                  <a:srgbClr val="FFFFFF"/>
                </a:solidFill>
              </a:rPr>
              <a:t> – Jul. 24 - 27, 2014 – Springfield, VT</a:t>
            </a:r>
          </a:p>
          <a:p>
            <a:r>
              <a:rPr lang="en-US" u="sng" dirty="0" smtClean="0">
                <a:solidFill>
                  <a:srgbClr val="FFFFFF"/>
                </a:solidFill>
              </a:rPr>
              <a:t>NOVAC AHSP 10</a:t>
            </a:r>
            <a:r>
              <a:rPr lang="en-US" dirty="0" smtClean="0">
                <a:solidFill>
                  <a:srgbClr val="FFFFFF"/>
                </a:solidFill>
              </a:rPr>
              <a:t> – Aug</a:t>
            </a:r>
            <a:r>
              <a:rPr lang="en-US" dirty="0" smtClean="0">
                <a:solidFill>
                  <a:srgbClr val="FFFFFF"/>
                </a:solidFill>
              </a:rPr>
              <a:t>. 22 </a:t>
            </a:r>
            <a:r>
              <a:rPr lang="en-US" dirty="0" smtClean="0">
                <a:solidFill>
                  <a:srgbClr val="FFFFFF"/>
                </a:solidFill>
              </a:rPr>
              <a:t>- 26, 2014 – Spruce Knob, WV</a:t>
            </a:r>
          </a:p>
          <a:p>
            <a:endParaRPr lang="en-US" u="sng" dirty="0">
              <a:solidFill>
                <a:srgbClr val="E2D8F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34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3333"/>
            <a:ext cx="8229600" cy="1143000"/>
          </a:xfrm>
        </p:spPr>
        <p:txBody>
          <a:bodyPr/>
          <a:lstStyle/>
          <a:p>
            <a:r>
              <a:rPr lang="en-US" dirty="0" smtClean="0"/>
              <a:t>Observing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PL_Astronomy_Club_Treasury_Report_Template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705</Words>
  <Application>Microsoft Macintosh PowerPoint</Application>
  <PresentationFormat>On-screen Show (4:3)</PresentationFormat>
  <Paragraphs>102</Paragraphs>
  <Slides>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APL_Astronomy_Club_Treasury_Report_Template</vt:lpstr>
      <vt:lpstr>Document</vt:lpstr>
      <vt:lpstr>APL Astronomy Club Meeting</vt:lpstr>
      <vt:lpstr>Agenda</vt:lpstr>
      <vt:lpstr>APL Astronomy Club Treasury March 19, 2014</vt:lpstr>
      <vt:lpstr>FY 14 Budget Request</vt:lpstr>
      <vt:lpstr>Equipment Check-out</vt:lpstr>
      <vt:lpstr>Star / Solar Party Planning</vt:lpstr>
      <vt:lpstr>Upcoming Events – APL Club</vt:lpstr>
      <vt:lpstr>Upcoming Events - Regional</vt:lpstr>
      <vt:lpstr>Observing Reports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 Astronomy Club</dc:title>
  <dc:creator>Daniel Smith</dc:creator>
  <cp:lastModifiedBy>Daniel Smith</cp:lastModifiedBy>
  <cp:revision>67</cp:revision>
  <dcterms:created xsi:type="dcterms:W3CDTF">2013-07-16T22:06:01Z</dcterms:created>
  <dcterms:modified xsi:type="dcterms:W3CDTF">2014-03-19T13:26:45Z</dcterms:modified>
</cp:coreProperties>
</file>